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14010" r:id="rId2"/>
    <p:sldId id="14011" r:id="rId3"/>
    <p:sldId id="427" r:id="rId4"/>
    <p:sldId id="413" r:id="rId5"/>
    <p:sldId id="414" r:id="rId6"/>
    <p:sldId id="415" r:id="rId7"/>
    <p:sldId id="416" r:id="rId8"/>
    <p:sldId id="417" r:id="rId9"/>
    <p:sldId id="418" r:id="rId10"/>
    <p:sldId id="419" r:id="rId11"/>
    <p:sldId id="420" r:id="rId12"/>
    <p:sldId id="421" r:id="rId13"/>
    <p:sldId id="422" r:id="rId14"/>
    <p:sldId id="423" r:id="rId15"/>
    <p:sldId id="424" r:id="rId16"/>
    <p:sldId id="425" r:id="rId17"/>
    <p:sldId id="14012" r:id="rId18"/>
    <p:sldId id="14013" r:id="rId19"/>
    <p:sldId id="14014" r:id="rId20"/>
    <p:sldId id="14017" r:id="rId21"/>
    <p:sldId id="14018" r:id="rId22"/>
    <p:sldId id="14019" r:id="rId23"/>
    <p:sldId id="14015" r:id="rId24"/>
    <p:sldId id="14016" r:id="rId25"/>
    <p:sldId id="470" r:id="rId26"/>
    <p:sldId id="478" r:id="rId27"/>
    <p:sldId id="2670" r:id="rId28"/>
    <p:sldId id="473" r:id="rId29"/>
    <p:sldId id="474" r:id="rId30"/>
    <p:sldId id="461" r:id="rId31"/>
    <p:sldId id="1772" r:id="rId32"/>
    <p:sldId id="367" r:id="rId33"/>
    <p:sldId id="368" r:id="rId34"/>
    <p:sldId id="370" r:id="rId35"/>
    <p:sldId id="333" r:id="rId36"/>
    <p:sldId id="334" r:id="rId37"/>
    <p:sldId id="372" r:id="rId38"/>
    <p:sldId id="360" r:id="rId39"/>
    <p:sldId id="385" r:id="rId40"/>
    <p:sldId id="430" r:id="rId41"/>
    <p:sldId id="2672" r:id="rId42"/>
    <p:sldId id="2673" r:id="rId43"/>
    <p:sldId id="388" r:id="rId44"/>
    <p:sldId id="2677" r:id="rId45"/>
    <p:sldId id="400" r:id="rId46"/>
  </p:sldIdLst>
  <p:sldSz cx="12192000" cy="6858000"/>
  <p:notesSz cx="6858000" cy="9144000"/>
  <p:embeddedFontLst>
    <p:embeddedFont>
      <p:font typeface="SimSun" panose="02010600030101010101" pitchFamily="2" charset="-122"/>
      <p:regular r:id="rId48"/>
    </p:embeddedFont>
    <p:embeddedFont>
      <p:font typeface="Calibri" panose="020F0502020204030204" pitchFamily="34" charset="0"/>
      <p:regular r:id="rId49"/>
      <p:bold r:id="rId50"/>
      <p:italic r:id="rId51"/>
      <p:boldItalic r:id="rId52"/>
    </p:embeddedFont>
    <p:embeddedFont>
      <p:font typeface="Comic Sans MS" panose="030F0902030302020204" pitchFamily="66" charset="0"/>
      <p:regular r:id="rId53"/>
    </p:embeddedFont>
    <p:embeddedFont>
      <p:font typeface="Corbel" panose="020B0503020204020204" pitchFamily="34" charset="0"/>
      <p:regular r:id="rId54"/>
      <p:bold r:id="rId55"/>
      <p:italic r:id="rId56"/>
      <p:boldItalic r:id="rId57"/>
    </p:embeddedFont>
    <p:embeddedFont>
      <p:font typeface="Garamond" panose="02020404030301010803" pitchFamily="18" charset="0"/>
      <p:regular r:id="rId58"/>
      <p:bold r:id="rId59"/>
      <p:italic r:id="rId60"/>
      <p:boldItalic r:id="rId61"/>
    </p:embeddedFont>
    <p:embeddedFont>
      <p:font typeface="Palatino Linotype" panose="02040502050505030304" pitchFamily="18"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Tahoma" panose="020B0604030504040204" pitchFamily="34" charset="0"/>
      <p:regular r:id="rId70"/>
      <p:bold r:id="rId71"/>
    </p:embeddedFont>
    <p:embeddedFont>
      <p:font typeface="Verdana" panose="020B060403050404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4" roundtripDataSignature="AMtx7mjQ4bSF2HN99IJYZVxBCNi20vRoL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05D13C-4140-4EAF-8435-4B98FBE778AA}">
  <a:tblStyle styleId="{5605D13C-4140-4EAF-8435-4B98FBE778A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C8300DA-D644-4782-9830-910F47805AE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21A0DB-BA80-4387-A107-60E54AC5C76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89"/>
  </p:normalViewPr>
  <p:slideViewPr>
    <p:cSldViewPr snapToGrid="0">
      <p:cViewPr varScale="1">
        <p:scale>
          <a:sx n="108" d="100"/>
          <a:sy n="108" d="100"/>
        </p:scale>
        <p:origin x="496"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font" Target="fonts/font14.fntdata"/><Relationship Id="rId216"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2.xml"/><Relationship Id="rId214" Type="http://customschemas.google.com/relationships/presentationmetadata" Target="meta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21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21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24.fntdata"/><Relationship Id="rId21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9" name="Google Shape;289;p1:notes"/>
          <p:cNvSpPr txBox="1">
            <a:spLocks noGrp="1"/>
          </p:cNvSpPr>
          <p:nvPr>
            <p:ph type="body" idx="1"/>
          </p:nvPr>
        </p:nvSpPr>
        <p:spPr>
          <a:xfrm>
            <a:off x="917575" y="4416425"/>
            <a:ext cx="5046663" cy="4183063"/>
          </a:xfrm>
          <a:prstGeom prst="rect">
            <a:avLst/>
          </a:prstGeom>
          <a:noFill/>
          <a:ln>
            <a:noFill/>
          </a:ln>
        </p:spPr>
        <p:txBody>
          <a:bodyPr spcFirstLastPara="1" wrap="square" lIns="93150" tIns="46575" rIns="93150"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Times New Roman"/>
              <a:ea typeface="Times New Roman"/>
              <a:cs typeface="Times New Roman"/>
              <a:sym typeface="Times New Roman"/>
            </a:endParaRPr>
          </a:p>
        </p:txBody>
      </p:sp>
      <p:sp>
        <p:nvSpPr>
          <p:cNvPr id="290" name="Google Shape;290;p1:notes"/>
          <p:cNvSpPr txBox="1">
            <a:spLocks noGrp="1"/>
          </p:cNvSpPr>
          <p:nvPr>
            <p:ph type="sldNum" idx="12"/>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 does SGNS work?</a:t>
            </a:r>
          </a:p>
          <a:p>
            <a:endParaRPr lang="en-US" baseline="0" dirty="0"/>
          </a:p>
          <a:p>
            <a:r>
              <a:rPr lang="en-US" baseline="0" dirty="0"/>
              <a:t>Let’s say we have this sentence,</a:t>
            </a:r>
          </a:p>
          <a:p>
            <a:r>
              <a:rPr lang="en-US" dirty="0"/>
              <a:t>(This example was shamelessly taken from Marco </a:t>
            </a:r>
            <a:r>
              <a:rPr lang="en-US" dirty="0" err="1"/>
              <a:t>Baroni</a:t>
            </a:r>
            <a:r>
              <a:rPr lang="en-US" dirty="0"/>
              <a:t>)</a:t>
            </a:r>
            <a:endParaRPr lang="en-GB" dirty="0"/>
          </a:p>
          <a:p>
            <a:endParaRPr lang="en-GB" dirty="0"/>
          </a:p>
        </p:txBody>
      </p:sp>
      <p:sp>
        <p:nvSpPr>
          <p:cNvPr id="4" name="Slide Number Placeholder 3"/>
          <p:cNvSpPr>
            <a:spLocks noGrp="1"/>
          </p:cNvSpPr>
          <p:nvPr>
            <p:ph type="sldNum" sz="quarter" idx="10"/>
          </p:nvPr>
        </p:nvSpPr>
        <p:spPr/>
        <p:txBody>
          <a:bodyPr/>
          <a:lstStyle/>
          <a:p>
            <a:fld id="{3A287F05-FCD8-4F5C-AFF0-93765CD6FDBF}" type="slidenum">
              <a:rPr lang="en-GB" smtClean="0"/>
              <a:t>35</a:t>
            </a:fld>
            <a:endParaRPr lang="en-GB"/>
          </a:p>
        </p:txBody>
      </p:sp>
    </p:spTree>
    <p:extLst>
      <p:ext uri="{BB962C8B-B14F-4D97-AF65-F5344CB8AC3E}">
        <p14:creationId xmlns:p14="http://schemas.microsoft.com/office/powerpoint/2010/main" val="18186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 does SGNS work?</a:t>
            </a:r>
          </a:p>
          <a:p>
            <a:endParaRPr lang="en-US" baseline="0" dirty="0"/>
          </a:p>
          <a:p>
            <a:r>
              <a:rPr lang="en-US" baseline="0" dirty="0"/>
              <a:t>Let’s say we have this sentence,</a:t>
            </a:r>
          </a:p>
          <a:p>
            <a:r>
              <a:rPr lang="en-US" dirty="0"/>
              <a:t>(This example was shamelessly taken from Marco </a:t>
            </a:r>
            <a:r>
              <a:rPr lang="en-US" dirty="0" err="1"/>
              <a:t>Baroni</a:t>
            </a:r>
            <a:r>
              <a:rPr lang="en-US" dirty="0"/>
              <a:t>)</a:t>
            </a:r>
            <a:endParaRPr lang="en-GB" dirty="0"/>
          </a:p>
          <a:p>
            <a:endParaRPr lang="en-GB" dirty="0"/>
          </a:p>
        </p:txBody>
      </p:sp>
      <p:sp>
        <p:nvSpPr>
          <p:cNvPr id="4" name="Slide Number Placeholder 3"/>
          <p:cNvSpPr>
            <a:spLocks noGrp="1"/>
          </p:cNvSpPr>
          <p:nvPr>
            <p:ph type="sldNum" sz="quarter" idx="10"/>
          </p:nvPr>
        </p:nvSpPr>
        <p:spPr/>
        <p:txBody>
          <a:bodyPr/>
          <a:lstStyle/>
          <a:p>
            <a:fld id="{3A287F05-FCD8-4F5C-AFF0-93765CD6FDBF}" type="slidenum">
              <a:rPr lang="en-GB" smtClean="0"/>
              <a:t>36</a:t>
            </a:fld>
            <a:endParaRPr lang="en-GB"/>
          </a:p>
        </p:txBody>
      </p:sp>
    </p:spTree>
    <p:extLst>
      <p:ext uri="{BB962C8B-B14F-4D97-AF65-F5344CB8AC3E}">
        <p14:creationId xmlns:p14="http://schemas.microsoft.com/office/powerpoint/2010/main" val="3366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 does SGNS work?</a:t>
            </a:r>
          </a:p>
          <a:p>
            <a:endParaRPr lang="en-US" baseline="0" dirty="0"/>
          </a:p>
          <a:p>
            <a:r>
              <a:rPr lang="en-US" baseline="0" dirty="0"/>
              <a:t>Let’s say we have this sentence,</a:t>
            </a:r>
          </a:p>
          <a:p>
            <a:r>
              <a:rPr lang="en-US" dirty="0"/>
              <a:t>(This example was shamelessly taken from Marco </a:t>
            </a:r>
            <a:r>
              <a:rPr lang="en-US" dirty="0" err="1"/>
              <a:t>Baroni</a:t>
            </a:r>
            <a:r>
              <a:rPr lang="en-US" dirty="0"/>
              <a:t>)</a:t>
            </a:r>
            <a:endParaRPr lang="en-GB" dirty="0"/>
          </a:p>
          <a:p>
            <a:endParaRPr lang="en-GB" dirty="0"/>
          </a:p>
        </p:txBody>
      </p:sp>
      <p:sp>
        <p:nvSpPr>
          <p:cNvPr id="4" name="Slide Number Placeholder 3"/>
          <p:cNvSpPr>
            <a:spLocks noGrp="1"/>
          </p:cNvSpPr>
          <p:nvPr>
            <p:ph type="sldNum" sz="quarter" idx="10"/>
          </p:nvPr>
        </p:nvSpPr>
        <p:spPr/>
        <p:txBody>
          <a:bodyPr/>
          <a:lstStyle/>
          <a:p>
            <a:fld id="{3A287F05-FCD8-4F5C-AFF0-93765CD6FDBF}" type="slidenum">
              <a:rPr lang="en-GB" smtClean="0"/>
              <a:t>37</a:t>
            </a:fld>
            <a:endParaRPr lang="en-GB"/>
          </a:p>
        </p:txBody>
      </p:sp>
    </p:spTree>
    <p:extLst>
      <p:ext uri="{BB962C8B-B14F-4D97-AF65-F5344CB8AC3E}">
        <p14:creationId xmlns:p14="http://schemas.microsoft.com/office/powerpoint/2010/main" val="197237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38</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48957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39</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316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40</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52057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43</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61506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45</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34147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51122" indent="-288893">
              <a:defRPr>
                <a:solidFill>
                  <a:schemeClr val="tx1"/>
                </a:solidFill>
                <a:latin typeface="Arial" pitchFamily="34" charset="0"/>
                <a:ea typeface="宋体" pitchFamily="2" charset="-122"/>
              </a:defRPr>
            </a:lvl2pPr>
            <a:lvl3pPr marL="1155573" indent="-231115">
              <a:defRPr>
                <a:solidFill>
                  <a:schemeClr val="tx1"/>
                </a:solidFill>
                <a:latin typeface="Arial" pitchFamily="34" charset="0"/>
                <a:ea typeface="宋体" pitchFamily="2" charset="-122"/>
              </a:defRPr>
            </a:lvl3pPr>
            <a:lvl4pPr marL="1617802" indent="-231115">
              <a:defRPr>
                <a:solidFill>
                  <a:schemeClr val="tx1"/>
                </a:solidFill>
                <a:latin typeface="Arial" pitchFamily="34" charset="0"/>
                <a:ea typeface="宋体" pitchFamily="2" charset="-122"/>
              </a:defRPr>
            </a:lvl4pPr>
            <a:lvl5pPr marL="2080031" indent="-231115">
              <a:defRPr>
                <a:solidFill>
                  <a:schemeClr val="tx1"/>
                </a:solidFill>
                <a:latin typeface="Arial" pitchFamily="34" charset="0"/>
                <a:ea typeface="宋体" pitchFamily="2" charset="-122"/>
              </a:defRPr>
            </a:lvl5pPr>
            <a:lvl6pPr marL="2542261" indent="-231115" eaLnBrk="0" fontAlgn="base" hangingPunct="0">
              <a:spcBef>
                <a:spcPct val="0"/>
              </a:spcBef>
              <a:spcAft>
                <a:spcPct val="0"/>
              </a:spcAft>
              <a:defRPr>
                <a:solidFill>
                  <a:schemeClr val="tx1"/>
                </a:solidFill>
                <a:latin typeface="Arial" pitchFamily="34" charset="0"/>
                <a:ea typeface="宋体" pitchFamily="2" charset="-122"/>
              </a:defRPr>
            </a:lvl6pPr>
            <a:lvl7pPr marL="3004490" indent="-231115" eaLnBrk="0" fontAlgn="base" hangingPunct="0">
              <a:spcBef>
                <a:spcPct val="0"/>
              </a:spcBef>
              <a:spcAft>
                <a:spcPct val="0"/>
              </a:spcAft>
              <a:defRPr>
                <a:solidFill>
                  <a:schemeClr val="tx1"/>
                </a:solidFill>
                <a:latin typeface="Arial" pitchFamily="34" charset="0"/>
                <a:ea typeface="宋体" pitchFamily="2" charset="-122"/>
              </a:defRPr>
            </a:lvl7pPr>
            <a:lvl8pPr marL="3466719" indent="-231115" eaLnBrk="0" fontAlgn="base" hangingPunct="0">
              <a:spcBef>
                <a:spcPct val="0"/>
              </a:spcBef>
              <a:spcAft>
                <a:spcPct val="0"/>
              </a:spcAft>
              <a:defRPr>
                <a:solidFill>
                  <a:schemeClr val="tx1"/>
                </a:solidFill>
                <a:latin typeface="Arial" pitchFamily="34" charset="0"/>
                <a:ea typeface="宋体" pitchFamily="2" charset="-122"/>
              </a:defRPr>
            </a:lvl8pPr>
            <a:lvl9pPr marL="3928948" indent="-231115" eaLnBrk="0" fontAlgn="base" hangingPunct="0">
              <a:spcBef>
                <a:spcPct val="0"/>
              </a:spcBef>
              <a:spcAft>
                <a:spcPct val="0"/>
              </a:spcAft>
              <a:defRPr>
                <a:solidFill>
                  <a:schemeClr val="tx1"/>
                </a:solidFill>
                <a:latin typeface="Arial" pitchFamily="34" charset="0"/>
                <a:ea typeface="宋体" pitchFamily="2" charset="-122"/>
              </a:defRPr>
            </a:lvl9pPr>
          </a:lstStyle>
          <a:p>
            <a:fld id="{E56B4500-B647-4AD4-91C0-7AFEDCAB0D7E}" type="slidenum">
              <a:rPr lang="en-US" altLang="zh-CN" smtClean="0"/>
              <a:pPr/>
              <a:t>4</a:t>
            </a:fld>
            <a:endParaRPr lang="en-US" altLang="zh-CN"/>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endParaRPr lang="en-US">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51122" indent="-288893">
              <a:defRPr>
                <a:solidFill>
                  <a:schemeClr val="tx1"/>
                </a:solidFill>
                <a:latin typeface="Arial" pitchFamily="34" charset="0"/>
                <a:ea typeface="宋体" pitchFamily="2" charset="-122"/>
              </a:defRPr>
            </a:lvl2pPr>
            <a:lvl3pPr marL="1155573" indent="-231115">
              <a:defRPr>
                <a:solidFill>
                  <a:schemeClr val="tx1"/>
                </a:solidFill>
                <a:latin typeface="Arial" pitchFamily="34" charset="0"/>
                <a:ea typeface="宋体" pitchFamily="2" charset="-122"/>
              </a:defRPr>
            </a:lvl3pPr>
            <a:lvl4pPr marL="1617802" indent="-231115">
              <a:defRPr>
                <a:solidFill>
                  <a:schemeClr val="tx1"/>
                </a:solidFill>
                <a:latin typeface="Arial" pitchFamily="34" charset="0"/>
                <a:ea typeface="宋体" pitchFamily="2" charset="-122"/>
              </a:defRPr>
            </a:lvl4pPr>
            <a:lvl5pPr marL="2080031" indent="-231115">
              <a:defRPr>
                <a:solidFill>
                  <a:schemeClr val="tx1"/>
                </a:solidFill>
                <a:latin typeface="Arial" pitchFamily="34" charset="0"/>
                <a:ea typeface="宋体" pitchFamily="2" charset="-122"/>
              </a:defRPr>
            </a:lvl5pPr>
            <a:lvl6pPr marL="2542261" indent="-231115" eaLnBrk="0" fontAlgn="base" hangingPunct="0">
              <a:spcBef>
                <a:spcPct val="0"/>
              </a:spcBef>
              <a:spcAft>
                <a:spcPct val="0"/>
              </a:spcAft>
              <a:defRPr>
                <a:solidFill>
                  <a:schemeClr val="tx1"/>
                </a:solidFill>
                <a:latin typeface="Arial" pitchFamily="34" charset="0"/>
                <a:ea typeface="宋体" pitchFamily="2" charset="-122"/>
              </a:defRPr>
            </a:lvl6pPr>
            <a:lvl7pPr marL="3004490" indent="-231115" eaLnBrk="0" fontAlgn="base" hangingPunct="0">
              <a:spcBef>
                <a:spcPct val="0"/>
              </a:spcBef>
              <a:spcAft>
                <a:spcPct val="0"/>
              </a:spcAft>
              <a:defRPr>
                <a:solidFill>
                  <a:schemeClr val="tx1"/>
                </a:solidFill>
                <a:latin typeface="Arial" pitchFamily="34" charset="0"/>
                <a:ea typeface="宋体" pitchFamily="2" charset="-122"/>
              </a:defRPr>
            </a:lvl7pPr>
            <a:lvl8pPr marL="3466719" indent="-231115" eaLnBrk="0" fontAlgn="base" hangingPunct="0">
              <a:spcBef>
                <a:spcPct val="0"/>
              </a:spcBef>
              <a:spcAft>
                <a:spcPct val="0"/>
              </a:spcAft>
              <a:defRPr>
                <a:solidFill>
                  <a:schemeClr val="tx1"/>
                </a:solidFill>
                <a:latin typeface="Arial" pitchFamily="34" charset="0"/>
                <a:ea typeface="宋体" pitchFamily="2" charset="-122"/>
              </a:defRPr>
            </a:lvl8pPr>
            <a:lvl9pPr marL="3928948" indent="-231115" eaLnBrk="0" fontAlgn="base" hangingPunct="0">
              <a:spcBef>
                <a:spcPct val="0"/>
              </a:spcBef>
              <a:spcAft>
                <a:spcPct val="0"/>
              </a:spcAft>
              <a:defRPr>
                <a:solidFill>
                  <a:schemeClr val="tx1"/>
                </a:solidFill>
                <a:latin typeface="Arial" pitchFamily="34" charset="0"/>
                <a:ea typeface="宋体" pitchFamily="2" charset="-122"/>
              </a:defRPr>
            </a:lvl9pPr>
          </a:lstStyle>
          <a:p>
            <a:fld id="{9BCDB630-AD31-43AA-A74C-2E38F28F52AC}" type="slidenum">
              <a:rPr lang="en-US" altLang="zh-CN" smtClean="0"/>
              <a:pPr/>
              <a:t>7</a:t>
            </a:fld>
            <a:endParaRPr lang="en-US" altLang="zh-CN"/>
          </a:p>
        </p:txBody>
      </p:sp>
      <p:sp>
        <p:nvSpPr>
          <p:cNvPr id="133123" name="Rectangle 2"/>
          <p:cNvSpPr>
            <a:spLocks noGrp="1" noRot="1" noChangeAspect="1" noChangeArrowheads="1" noTextEdit="1"/>
          </p:cNvSpPr>
          <p:nvPr>
            <p:ph type="sldImg"/>
          </p:nvPr>
        </p:nvSpPr>
        <p:spPr>
          <a:xfrm>
            <a:off x="584200" y="890588"/>
            <a:ext cx="5711825" cy="3213100"/>
          </a:xfrm>
          <a:solidFill>
            <a:srgbClr val="FFFFFF"/>
          </a:solidFill>
          <a:ln/>
        </p:spPr>
      </p:sp>
      <p:sp>
        <p:nvSpPr>
          <p:cNvPr id="133124" name="Rectangle 3"/>
          <p:cNvSpPr>
            <a:spLocks noGrp="1" noChangeArrowheads="1"/>
          </p:cNvSpPr>
          <p:nvPr>
            <p:ph type="body" idx="1"/>
          </p:nvPr>
        </p:nvSpPr>
        <p:spPr>
          <a:xfrm>
            <a:off x="1064790" y="4422257"/>
            <a:ext cx="4752235" cy="187744"/>
          </a:xfrm>
          <a:noFill/>
        </p:spPr>
        <p:txBody>
          <a:bodyPr lIns="0" tIns="0" rIns="0" bIns="0">
            <a:spAutoFit/>
          </a:bodyPr>
          <a:lstStyle/>
          <a:p>
            <a:pPr defTabSz="462229">
              <a:spcBef>
                <a:spcPts val="418"/>
              </a:spcBef>
            </a:pPr>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51122" indent="-288893">
              <a:defRPr>
                <a:solidFill>
                  <a:schemeClr val="tx1"/>
                </a:solidFill>
                <a:latin typeface="Arial" pitchFamily="34" charset="0"/>
                <a:ea typeface="宋体" pitchFamily="2" charset="-122"/>
              </a:defRPr>
            </a:lvl2pPr>
            <a:lvl3pPr marL="1155573" indent="-231115">
              <a:defRPr>
                <a:solidFill>
                  <a:schemeClr val="tx1"/>
                </a:solidFill>
                <a:latin typeface="Arial" pitchFamily="34" charset="0"/>
                <a:ea typeface="宋体" pitchFamily="2" charset="-122"/>
              </a:defRPr>
            </a:lvl3pPr>
            <a:lvl4pPr marL="1617802" indent="-231115">
              <a:defRPr>
                <a:solidFill>
                  <a:schemeClr val="tx1"/>
                </a:solidFill>
                <a:latin typeface="Arial" pitchFamily="34" charset="0"/>
                <a:ea typeface="宋体" pitchFamily="2" charset="-122"/>
              </a:defRPr>
            </a:lvl4pPr>
            <a:lvl5pPr marL="2080031" indent="-231115">
              <a:defRPr>
                <a:solidFill>
                  <a:schemeClr val="tx1"/>
                </a:solidFill>
                <a:latin typeface="Arial" pitchFamily="34" charset="0"/>
                <a:ea typeface="宋体" pitchFamily="2" charset="-122"/>
              </a:defRPr>
            </a:lvl5pPr>
            <a:lvl6pPr marL="2542261" indent="-231115" eaLnBrk="0" fontAlgn="base" hangingPunct="0">
              <a:spcBef>
                <a:spcPct val="0"/>
              </a:spcBef>
              <a:spcAft>
                <a:spcPct val="0"/>
              </a:spcAft>
              <a:defRPr>
                <a:solidFill>
                  <a:schemeClr val="tx1"/>
                </a:solidFill>
                <a:latin typeface="Arial" pitchFamily="34" charset="0"/>
                <a:ea typeface="宋体" pitchFamily="2" charset="-122"/>
              </a:defRPr>
            </a:lvl6pPr>
            <a:lvl7pPr marL="3004490" indent="-231115" eaLnBrk="0" fontAlgn="base" hangingPunct="0">
              <a:spcBef>
                <a:spcPct val="0"/>
              </a:spcBef>
              <a:spcAft>
                <a:spcPct val="0"/>
              </a:spcAft>
              <a:defRPr>
                <a:solidFill>
                  <a:schemeClr val="tx1"/>
                </a:solidFill>
                <a:latin typeface="Arial" pitchFamily="34" charset="0"/>
                <a:ea typeface="宋体" pitchFamily="2" charset="-122"/>
              </a:defRPr>
            </a:lvl7pPr>
            <a:lvl8pPr marL="3466719" indent="-231115" eaLnBrk="0" fontAlgn="base" hangingPunct="0">
              <a:spcBef>
                <a:spcPct val="0"/>
              </a:spcBef>
              <a:spcAft>
                <a:spcPct val="0"/>
              </a:spcAft>
              <a:defRPr>
                <a:solidFill>
                  <a:schemeClr val="tx1"/>
                </a:solidFill>
                <a:latin typeface="Arial" pitchFamily="34" charset="0"/>
                <a:ea typeface="宋体" pitchFamily="2" charset="-122"/>
              </a:defRPr>
            </a:lvl8pPr>
            <a:lvl9pPr marL="3928948" indent="-231115" eaLnBrk="0" fontAlgn="base" hangingPunct="0">
              <a:spcBef>
                <a:spcPct val="0"/>
              </a:spcBef>
              <a:spcAft>
                <a:spcPct val="0"/>
              </a:spcAft>
              <a:defRPr>
                <a:solidFill>
                  <a:schemeClr val="tx1"/>
                </a:solidFill>
                <a:latin typeface="Arial" pitchFamily="34" charset="0"/>
                <a:ea typeface="宋体" pitchFamily="2" charset="-122"/>
              </a:defRPr>
            </a:lvl9pPr>
          </a:lstStyle>
          <a:p>
            <a:fld id="{917A7F3C-1755-436C-AEB6-4A7C0EA6D35B}" type="slidenum">
              <a:rPr lang="en-US" altLang="zh-CN" smtClean="0"/>
              <a:pPr/>
              <a:t>8</a:t>
            </a:fld>
            <a:endParaRPr lang="en-US" altLang="zh-CN"/>
          </a:p>
        </p:txBody>
      </p:sp>
      <p:sp>
        <p:nvSpPr>
          <p:cNvPr id="134147" name="Rectangle 2"/>
          <p:cNvSpPr>
            <a:spLocks noGrp="1" noRot="1" noChangeAspect="1" noChangeArrowheads="1" noTextEdit="1"/>
          </p:cNvSpPr>
          <p:nvPr>
            <p:ph type="sldImg"/>
          </p:nvPr>
        </p:nvSpPr>
        <p:spPr>
          <a:xfrm>
            <a:off x="585788" y="892175"/>
            <a:ext cx="5707062" cy="3211513"/>
          </a:xfrm>
          <a:solidFill>
            <a:srgbClr val="FFFFFF"/>
          </a:solidFill>
          <a:ln/>
        </p:spPr>
      </p:sp>
      <p:sp>
        <p:nvSpPr>
          <p:cNvPr id="134148" name="Rectangle 3"/>
          <p:cNvSpPr>
            <a:spLocks noGrp="1" noChangeArrowheads="1"/>
          </p:cNvSpPr>
          <p:nvPr>
            <p:ph type="body" idx="1"/>
          </p:nvPr>
        </p:nvSpPr>
        <p:spPr>
          <a:xfrm>
            <a:off x="1064790" y="4422257"/>
            <a:ext cx="4752235" cy="187744"/>
          </a:xfrm>
          <a:noFill/>
        </p:spPr>
        <p:txBody>
          <a:bodyPr lIns="0" tIns="0" rIns="0" bIns="0">
            <a:spAutoFit/>
          </a:bodyPr>
          <a:lstStyle/>
          <a:p>
            <a:pPr defTabSz="462229"/>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51122" indent="-288893">
              <a:defRPr>
                <a:solidFill>
                  <a:schemeClr val="tx1"/>
                </a:solidFill>
                <a:latin typeface="Arial" pitchFamily="34" charset="0"/>
                <a:ea typeface="宋体" pitchFamily="2" charset="-122"/>
              </a:defRPr>
            </a:lvl2pPr>
            <a:lvl3pPr marL="1155573" indent="-231115">
              <a:defRPr>
                <a:solidFill>
                  <a:schemeClr val="tx1"/>
                </a:solidFill>
                <a:latin typeface="Arial" pitchFamily="34" charset="0"/>
                <a:ea typeface="宋体" pitchFamily="2" charset="-122"/>
              </a:defRPr>
            </a:lvl3pPr>
            <a:lvl4pPr marL="1617802" indent="-231115">
              <a:defRPr>
                <a:solidFill>
                  <a:schemeClr val="tx1"/>
                </a:solidFill>
                <a:latin typeface="Arial" pitchFamily="34" charset="0"/>
                <a:ea typeface="宋体" pitchFamily="2" charset="-122"/>
              </a:defRPr>
            </a:lvl4pPr>
            <a:lvl5pPr marL="2080031" indent="-231115">
              <a:defRPr>
                <a:solidFill>
                  <a:schemeClr val="tx1"/>
                </a:solidFill>
                <a:latin typeface="Arial" pitchFamily="34" charset="0"/>
                <a:ea typeface="宋体" pitchFamily="2" charset="-122"/>
              </a:defRPr>
            </a:lvl5pPr>
            <a:lvl6pPr marL="2542261" indent="-231115" eaLnBrk="0" fontAlgn="base" hangingPunct="0">
              <a:spcBef>
                <a:spcPct val="0"/>
              </a:spcBef>
              <a:spcAft>
                <a:spcPct val="0"/>
              </a:spcAft>
              <a:defRPr>
                <a:solidFill>
                  <a:schemeClr val="tx1"/>
                </a:solidFill>
                <a:latin typeface="Arial" pitchFamily="34" charset="0"/>
                <a:ea typeface="宋体" pitchFamily="2" charset="-122"/>
              </a:defRPr>
            </a:lvl6pPr>
            <a:lvl7pPr marL="3004490" indent="-231115" eaLnBrk="0" fontAlgn="base" hangingPunct="0">
              <a:spcBef>
                <a:spcPct val="0"/>
              </a:spcBef>
              <a:spcAft>
                <a:spcPct val="0"/>
              </a:spcAft>
              <a:defRPr>
                <a:solidFill>
                  <a:schemeClr val="tx1"/>
                </a:solidFill>
                <a:latin typeface="Arial" pitchFamily="34" charset="0"/>
                <a:ea typeface="宋体" pitchFamily="2" charset="-122"/>
              </a:defRPr>
            </a:lvl7pPr>
            <a:lvl8pPr marL="3466719" indent="-231115" eaLnBrk="0" fontAlgn="base" hangingPunct="0">
              <a:spcBef>
                <a:spcPct val="0"/>
              </a:spcBef>
              <a:spcAft>
                <a:spcPct val="0"/>
              </a:spcAft>
              <a:defRPr>
                <a:solidFill>
                  <a:schemeClr val="tx1"/>
                </a:solidFill>
                <a:latin typeface="Arial" pitchFamily="34" charset="0"/>
                <a:ea typeface="宋体" pitchFamily="2" charset="-122"/>
              </a:defRPr>
            </a:lvl8pPr>
            <a:lvl9pPr marL="3928948" indent="-231115" eaLnBrk="0" fontAlgn="base" hangingPunct="0">
              <a:spcBef>
                <a:spcPct val="0"/>
              </a:spcBef>
              <a:spcAft>
                <a:spcPct val="0"/>
              </a:spcAft>
              <a:defRPr>
                <a:solidFill>
                  <a:schemeClr val="tx1"/>
                </a:solidFill>
                <a:latin typeface="Arial" pitchFamily="34" charset="0"/>
                <a:ea typeface="宋体" pitchFamily="2" charset="-122"/>
              </a:defRPr>
            </a:lvl9pPr>
          </a:lstStyle>
          <a:p>
            <a:fld id="{D1329534-E8E8-48C5-8CCD-2B0943BCE25A}" type="slidenum">
              <a:rPr lang="en-US" altLang="zh-CN" smtClean="0"/>
              <a:pPr/>
              <a:t>9</a:t>
            </a:fld>
            <a:endParaRPr lang="en-US" altLang="zh-CN"/>
          </a:p>
        </p:txBody>
      </p:sp>
      <p:sp>
        <p:nvSpPr>
          <p:cNvPr id="135171" name="Rectangle 2"/>
          <p:cNvSpPr>
            <a:spLocks noGrp="1" noRot="1" noChangeAspect="1" noChangeArrowheads="1" noTextEdit="1"/>
          </p:cNvSpPr>
          <p:nvPr>
            <p:ph type="sldImg"/>
          </p:nvPr>
        </p:nvSpPr>
        <p:spPr>
          <a:xfrm>
            <a:off x="581025" y="892175"/>
            <a:ext cx="5715000" cy="3214688"/>
          </a:xfrm>
          <a:solidFill>
            <a:srgbClr val="FFFFFF"/>
          </a:solidFill>
          <a:ln/>
        </p:spPr>
      </p:sp>
      <p:sp>
        <p:nvSpPr>
          <p:cNvPr id="135172" name="Rectangle 3"/>
          <p:cNvSpPr>
            <a:spLocks noGrp="1" noChangeArrowheads="1"/>
          </p:cNvSpPr>
          <p:nvPr>
            <p:ph type="body" idx="1"/>
          </p:nvPr>
        </p:nvSpPr>
        <p:spPr>
          <a:xfrm>
            <a:off x="1064790" y="4422257"/>
            <a:ext cx="4752235" cy="187744"/>
          </a:xfrm>
          <a:noFill/>
        </p:spPr>
        <p:txBody>
          <a:bodyPr lIns="0" tIns="0" rIns="0" bIns="0">
            <a:spAutoFit/>
          </a:bodyPr>
          <a:lstStyle/>
          <a:p>
            <a:pPr defTabSz="462229"/>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51122" indent="-288893">
              <a:defRPr>
                <a:solidFill>
                  <a:schemeClr val="tx1"/>
                </a:solidFill>
                <a:latin typeface="Arial" pitchFamily="34" charset="0"/>
                <a:ea typeface="宋体" pitchFamily="2" charset="-122"/>
              </a:defRPr>
            </a:lvl2pPr>
            <a:lvl3pPr marL="1155573" indent="-231115">
              <a:defRPr>
                <a:solidFill>
                  <a:schemeClr val="tx1"/>
                </a:solidFill>
                <a:latin typeface="Arial" pitchFamily="34" charset="0"/>
                <a:ea typeface="宋体" pitchFamily="2" charset="-122"/>
              </a:defRPr>
            </a:lvl3pPr>
            <a:lvl4pPr marL="1617802" indent="-231115">
              <a:defRPr>
                <a:solidFill>
                  <a:schemeClr val="tx1"/>
                </a:solidFill>
                <a:latin typeface="Arial" pitchFamily="34" charset="0"/>
                <a:ea typeface="宋体" pitchFamily="2" charset="-122"/>
              </a:defRPr>
            </a:lvl4pPr>
            <a:lvl5pPr marL="2080031" indent="-231115">
              <a:defRPr>
                <a:solidFill>
                  <a:schemeClr val="tx1"/>
                </a:solidFill>
                <a:latin typeface="Arial" pitchFamily="34" charset="0"/>
                <a:ea typeface="宋体" pitchFamily="2" charset="-122"/>
              </a:defRPr>
            </a:lvl5pPr>
            <a:lvl6pPr marL="2542261" indent="-231115" eaLnBrk="0" fontAlgn="base" hangingPunct="0">
              <a:spcBef>
                <a:spcPct val="0"/>
              </a:spcBef>
              <a:spcAft>
                <a:spcPct val="0"/>
              </a:spcAft>
              <a:defRPr>
                <a:solidFill>
                  <a:schemeClr val="tx1"/>
                </a:solidFill>
                <a:latin typeface="Arial" pitchFamily="34" charset="0"/>
                <a:ea typeface="宋体" pitchFamily="2" charset="-122"/>
              </a:defRPr>
            </a:lvl6pPr>
            <a:lvl7pPr marL="3004490" indent="-231115" eaLnBrk="0" fontAlgn="base" hangingPunct="0">
              <a:spcBef>
                <a:spcPct val="0"/>
              </a:spcBef>
              <a:spcAft>
                <a:spcPct val="0"/>
              </a:spcAft>
              <a:defRPr>
                <a:solidFill>
                  <a:schemeClr val="tx1"/>
                </a:solidFill>
                <a:latin typeface="Arial" pitchFamily="34" charset="0"/>
                <a:ea typeface="宋体" pitchFamily="2" charset="-122"/>
              </a:defRPr>
            </a:lvl7pPr>
            <a:lvl8pPr marL="3466719" indent="-231115" eaLnBrk="0" fontAlgn="base" hangingPunct="0">
              <a:spcBef>
                <a:spcPct val="0"/>
              </a:spcBef>
              <a:spcAft>
                <a:spcPct val="0"/>
              </a:spcAft>
              <a:defRPr>
                <a:solidFill>
                  <a:schemeClr val="tx1"/>
                </a:solidFill>
                <a:latin typeface="Arial" pitchFamily="34" charset="0"/>
                <a:ea typeface="宋体" pitchFamily="2" charset="-122"/>
              </a:defRPr>
            </a:lvl8pPr>
            <a:lvl9pPr marL="3928948" indent="-231115" eaLnBrk="0" fontAlgn="base" hangingPunct="0">
              <a:spcBef>
                <a:spcPct val="0"/>
              </a:spcBef>
              <a:spcAft>
                <a:spcPct val="0"/>
              </a:spcAft>
              <a:defRPr>
                <a:solidFill>
                  <a:schemeClr val="tx1"/>
                </a:solidFill>
                <a:latin typeface="Arial" pitchFamily="34" charset="0"/>
                <a:ea typeface="宋体" pitchFamily="2" charset="-122"/>
              </a:defRPr>
            </a:lvl9pPr>
          </a:lstStyle>
          <a:p>
            <a:fld id="{235C4D34-70A2-4D93-8919-5B4F555D112F}" type="slidenum">
              <a:rPr lang="en-US" altLang="zh-CN" smtClean="0"/>
              <a:pPr/>
              <a:t>10</a:t>
            </a:fld>
            <a:endParaRPr lang="en-US" altLang="zh-CN"/>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51122" indent="-288893">
              <a:defRPr>
                <a:solidFill>
                  <a:schemeClr val="tx1"/>
                </a:solidFill>
                <a:latin typeface="Arial" pitchFamily="34" charset="0"/>
                <a:ea typeface="宋体" pitchFamily="2" charset="-122"/>
              </a:defRPr>
            </a:lvl2pPr>
            <a:lvl3pPr marL="1155573" indent="-231115">
              <a:defRPr>
                <a:solidFill>
                  <a:schemeClr val="tx1"/>
                </a:solidFill>
                <a:latin typeface="Arial" pitchFamily="34" charset="0"/>
                <a:ea typeface="宋体" pitchFamily="2" charset="-122"/>
              </a:defRPr>
            </a:lvl3pPr>
            <a:lvl4pPr marL="1617802" indent="-231115">
              <a:defRPr>
                <a:solidFill>
                  <a:schemeClr val="tx1"/>
                </a:solidFill>
                <a:latin typeface="Arial" pitchFamily="34" charset="0"/>
                <a:ea typeface="宋体" pitchFamily="2" charset="-122"/>
              </a:defRPr>
            </a:lvl4pPr>
            <a:lvl5pPr marL="2080031" indent="-231115">
              <a:defRPr>
                <a:solidFill>
                  <a:schemeClr val="tx1"/>
                </a:solidFill>
                <a:latin typeface="Arial" pitchFamily="34" charset="0"/>
                <a:ea typeface="宋体" pitchFamily="2" charset="-122"/>
              </a:defRPr>
            </a:lvl5pPr>
            <a:lvl6pPr marL="2542261" indent="-231115" eaLnBrk="0" fontAlgn="base" hangingPunct="0">
              <a:spcBef>
                <a:spcPct val="0"/>
              </a:spcBef>
              <a:spcAft>
                <a:spcPct val="0"/>
              </a:spcAft>
              <a:defRPr>
                <a:solidFill>
                  <a:schemeClr val="tx1"/>
                </a:solidFill>
                <a:latin typeface="Arial" pitchFamily="34" charset="0"/>
                <a:ea typeface="宋体" pitchFamily="2" charset="-122"/>
              </a:defRPr>
            </a:lvl6pPr>
            <a:lvl7pPr marL="3004490" indent="-231115" eaLnBrk="0" fontAlgn="base" hangingPunct="0">
              <a:spcBef>
                <a:spcPct val="0"/>
              </a:spcBef>
              <a:spcAft>
                <a:spcPct val="0"/>
              </a:spcAft>
              <a:defRPr>
                <a:solidFill>
                  <a:schemeClr val="tx1"/>
                </a:solidFill>
                <a:latin typeface="Arial" pitchFamily="34" charset="0"/>
                <a:ea typeface="宋体" pitchFamily="2" charset="-122"/>
              </a:defRPr>
            </a:lvl7pPr>
            <a:lvl8pPr marL="3466719" indent="-231115" eaLnBrk="0" fontAlgn="base" hangingPunct="0">
              <a:spcBef>
                <a:spcPct val="0"/>
              </a:spcBef>
              <a:spcAft>
                <a:spcPct val="0"/>
              </a:spcAft>
              <a:defRPr>
                <a:solidFill>
                  <a:schemeClr val="tx1"/>
                </a:solidFill>
                <a:latin typeface="Arial" pitchFamily="34" charset="0"/>
                <a:ea typeface="宋体" pitchFamily="2" charset="-122"/>
              </a:defRPr>
            </a:lvl8pPr>
            <a:lvl9pPr marL="3928948" indent="-231115" eaLnBrk="0" fontAlgn="base" hangingPunct="0">
              <a:spcBef>
                <a:spcPct val="0"/>
              </a:spcBef>
              <a:spcAft>
                <a:spcPct val="0"/>
              </a:spcAft>
              <a:defRPr>
                <a:solidFill>
                  <a:schemeClr val="tx1"/>
                </a:solidFill>
                <a:latin typeface="Arial" pitchFamily="34" charset="0"/>
                <a:ea typeface="宋体" pitchFamily="2" charset="-122"/>
              </a:defRPr>
            </a:lvl9pPr>
          </a:lstStyle>
          <a:p>
            <a:fld id="{FCFF690F-7453-4639-A74E-59BC1C7C80C0}" type="slidenum">
              <a:rPr lang="en-US" altLang="zh-CN" smtClean="0"/>
              <a:pPr/>
              <a:t>11</a:t>
            </a:fld>
            <a:endParaRPr lang="en-US" altLang="zh-CN"/>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51122" indent="-288893">
              <a:defRPr>
                <a:solidFill>
                  <a:schemeClr val="tx1"/>
                </a:solidFill>
                <a:latin typeface="Arial" pitchFamily="34" charset="0"/>
                <a:ea typeface="宋体" pitchFamily="2" charset="-122"/>
              </a:defRPr>
            </a:lvl2pPr>
            <a:lvl3pPr marL="1155573" indent="-231115">
              <a:defRPr>
                <a:solidFill>
                  <a:schemeClr val="tx1"/>
                </a:solidFill>
                <a:latin typeface="Arial" pitchFamily="34" charset="0"/>
                <a:ea typeface="宋体" pitchFamily="2" charset="-122"/>
              </a:defRPr>
            </a:lvl3pPr>
            <a:lvl4pPr marL="1617802" indent="-231115">
              <a:defRPr>
                <a:solidFill>
                  <a:schemeClr val="tx1"/>
                </a:solidFill>
                <a:latin typeface="Arial" pitchFamily="34" charset="0"/>
                <a:ea typeface="宋体" pitchFamily="2" charset="-122"/>
              </a:defRPr>
            </a:lvl4pPr>
            <a:lvl5pPr marL="2080031" indent="-231115">
              <a:defRPr>
                <a:solidFill>
                  <a:schemeClr val="tx1"/>
                </a:solidFill>
                <a:latin typeface="Arial" pitchFamily="34" charset="0"/>
                <a:ea typeface="宋体" pitchFamily="2" charset="-122"/>
              </a:defRPr>
            </a:lvl5pPr>
            <a:lvl6pPr marL="2542261" indent="-231115" eaLnBrk="0" fontAlgn="base" hangingPunct="0">
              <a:spcBef>
                <a:spcPct val="0"/>
              </a:spcBef>
              <a:spcAft>
                <a:spcPct val="0"/>
              </a:spcAft>
              <a:defRPr>
                <a:solidFill>
                  <a:schemeClr val="tx1"/>
                </a:solidFill>
                <a:latin typeface="Arial" pitchFamily="34" charset="0"/>
                <a:ea typeface="宋体" pitchFamily="2" charset="-122"/>
              </a:defRPr>
            </a:lvl6pPr>
            <a:lvl7pPr marL="3004490" indent="-231115" eaLnBrk="0" fontAlgn="base" hangingPunct="0">
              <a:spcBef>
                <a:spcPct val="0"/>
              </a:spcBef>
              <a:spcAft>
                <a:spcPct val="0"/>
              </a:spcAft>
              <a:defRPr>
                <a:solidFill>
                  <a:schemeClr val="tx1"/>
                </a:solidFill>
                <a:latin typeface="Arial" pitchFamily="34" charset="0"/>
                <a:ea typeface="宋体" pitchFamily="2" charset="-122"/>
              </a:defRPr>
            </a:lvl7pPr>
            <a:lvl8pPr marL="3466719" indent="-231115" eaLnBrk="0" fontAlgn="base" hangingPunct="0">
              <a:spcBef>
                <a:spcPct val="0"/>
              </a:spcBef>
              <a:spcAft>
                <a:spcPct val="0"/>
              </a:spcAft>
              <a:defRPr>
                <a:solidFill>
                  <a:schemeClr val="tx1"/>
                </a:solidFill>
                <a:latin typeface="Arial" pitchFamily="34" charset="0"/>
                <a:ea typeface="宋体" pitchFamily="2" charset="-122"/>
              </a:defRPr>
            </a:lvl8pPr>
            <a:lvl9pPr marL="3928948" indent="-231115" eaLnBrk="0" fontAlgn="base" hangingPunct="0">
              <a:spcBef>
                <a:spcPct val="0"/>
              </a:spcBef>
              <a:spcAft>
                <a:spcPct val="0"/>
              </a:spcAft>
              <a:defRPr>
                <a:solidFill>
                  <a:schemeClr val="tx1"/>
                </a:solidFill>
                <a:latin typeface="Arial" pitchFamily="34" charset="0"/>
                <a:ea typeface="宋体" pitchFamily="2" charset="-122"/>
              </a:defRPr>
            </a:lvl9pPr>
          </a:lstStyle>
          <a:p>
            <a:fld id="{C87FF3C5-2D94-475B-852F-6A69F6944333}" type="slidenum">
              <a:rPr lang="en-US" smtClean="0"/>
              <a:pPr/>
              <a:t>15</a:t>
            </a:fld>
            <a:endParaRPr lang="en-US"/>
          </a:p>
        </p:txBody>
      </p:sp>
      <p:sp>
        <p:nvSpPr>
          <p:cNvPr id="138243" name="Rectangle 2"/>
          <p:cNvSpPr>
            <a:spLocks noGrp="1" noRot="1" noChangeAspect="1" noChangeArrowheads="1" noTextEdit="1"/>
          </p:cNvSpPr>
          <p:nvPr>
            <p:ph type="sldImg"/>
          </p:nvPr>
        </p:nvSpPr>
        <p:spPr>
          <a:xfrm>
            <a:off x="344488" y="696913"/>
            <a:ext cx="6197600" cy="3487737"/>
          </a:xfrm>
          <a:ln/>
        </p:spPr>
      </p:sp>
      <p:sp>
        <p:nvSpPr>
          <p:cNvPr id="138244" name="Rectangle 3"/>
          <p:cNvSpPr>
            <a:spLocks noGrp="1" noChangeArrowheads="1"/>
          </p:cNvSpPr>
          <p:nvPr>
            <p:ph type="body" idx="1"/>
          </p:nvPr>
        </p:nvSpPr>
        <p:spPr>
          <a:noFill/>
        </p:spPr>
        <p:txBody>
          <a:bodyPr/>
          <a:lstStyle/>
          <a:p>
            <a:pPr defTabSz="462229">
              <a:spcBef>
                <a:spcPct val="0"/>
              </a:spcBef>
            </a:pPr>
            <a:endParaRPr lang="zh-CN" altLang="en-US" b="1">
              <a:latin typeface="Arial" pitchFamily="34" charset="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341850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version">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59EFA2C-D409-4FFC-83F4-3E71DF1AC360}"/>
              </a:ext>
            </a:extLst>
          </p:cNvPr>
          <p:cNvSpPr>
            <a:spLocks noGrp="1"/>
          </p:cNvSpPr>
          <p:nvPr>
            <p:ph idx="1"/>
          </p:nvPr>
        </p:nvSpPr>
        <p:spPr>
          <a:xfrm>
            <a:off x="628650" y="1523036"/>
            <a:ext cx="10968991" cy="4869081"/>
          </a:xfrm>
        </p:spPr>
        <p:txBody>
          <a:bodyPr>
            <a:normAutofit/>
          </a:bodyPr>
          <a:lstStyle>
            <a:lvl1pPr marL="0" indent="0">
              <a:buNone/>
              <a:defRPr sz="1671">
                <a:latin typeface="Corbel" panose="020B0503020204020204" pitchFamily="34" charset="0"/>
              </a:defRPr>
            </a:lvl1pPr>
          </a:lstStyle>
          <a:p>
            <a:endParaRPr lang="en-US" dirty="0"/>
          </a:p>
        </p:txBody>
      </p:sp>
    </p:spTree>
    <p:extLst>
      <p:ext uri="{BB962C8B-B14F-4D97-AF65-F5344CB8AC3E}">
        <p14:creationId xmlns:p14="http://schemas.microsoft.com/office/powerpoint/2010/main" val="2925818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1_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54845" y="993501"/>
            <a:ext cx="10882313" cy="472361"/>
          </a:xfrm>
          <a:prstGeom prst="rect">
            <a:avLst/>
          </a:prstGeom>
        </p:spPr>
        <p:txBody>
          <a:bodyPr/>
          <a:lstStyle>
            <a:lvl1pPr marL="0" indent="0" defTabSz="412724">
              <a:lnSpc>
                <a:spcPct val="100000"/>
              </a:lnSpc>
              <a:spcBef>
                <a:spcPts val="0"/>
              </a:spcBef>
              <a:buSzTx/>
              <a:buNone/>
              <a:defRPr sz="2672"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1103298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2"/>
        <p:cNvGrpSpPr/>
        <p:nvPr/>
      </p:nvGrpSpPr>
      <p:grpSpPr>
        <a:xfrm>
          <a:off x="0" y="0"/>
          <a:ext cx="0" cy="0"/>
          <a:chOff x="0" y="0"/>
          <a:chExt cx="0" cy="0"/>
        </a:xfrm>
      </p:grpSpPr>
      <p:sp>
        <p:nvSpPr>
          <p:cNvPr id="13" name="Google Shape;13;p16"/>
          <p:cNvSpPr txBox="1"/>
          <p:nvPr/>
        </p:nvSpPr>
        <p:spPr>
          <a:xfrm>
            <a:off x="603693" y="2236790"/>
            <a:ext cx="9421792" cy="1206500"/>
          </a:xfrm>
          <a:prstGeom prst="rect">
            <a:avLst/>
          </a:prstGeom>
          <a:noFill/>
          <a:ln>
            <a:noFill/>
          </a:ln>
        </p:spPr>
        <p:txBody>
          <a:bodyPr spcFirstLastPara="1" wrap="square" lIns="121900" tIns="60933" rIns="121900" bIns="60933" anchor="ctr" anchorCtr="0">
            <a:normAutofit/>
          </a:bodyPr>
          <a:lstStyle/>
          <a:p>
            <a:pPr marL="0" marR="0" lvl="0" indent="0" algn="l" rtl="0">
              <a:lnSpc>
                <a:spcPct val="90000"/>
              </a:lnSpc>
              <a:spcBef>
                <a:spcPts val="0"/>
              </a:spcBef>
              <a:spcAft>
                <a:spcPts val="0"/>
              </a:spcAft>
              <a:buClr>
                <a:srgbClr val="000000"/>
              </a:buClr>
              <a:buSzPts val="1350"/>
              <a:buFont typeface="Arial"/>
              <a:buNone/>
            </a:pPr>
            <a:r>
              <a:rPr lang="en-US" sz="1800" b="0" i="0" u="none" strike="noStrike" cap="none">
                <a:solidFill>
                  <a:schemeClr val="lt1"/>
                </a:solidFill>
                <a:latin typeface="Arial"/>
                <a:ea typeface="Arial"/>
                <a:cs typeface="Arial"/>
                <a:sym typeface="Arial"/>
              </a:rPr>
              <a:t>CLICK TO EDIT MASTER TITLE STYLE</a:t>
            </a:r>
            <a:endParaRPr sz="2400"/>
          </a:p>
        </p:txBody>
      </p:sp>
      <p:sp>
        <p:nvSpPr>
          <p:cNvPr id="14" name="Google Shape;14;p16"/>
          <p:cNvSpPr txBox="1">
            <a:spLocks noGrp="1"/>
          </p:cNvSpPr>
          <p:nvPr>
            <p:ph type="title"/>
          </p:nvPr>
        </p:nvSpPr>
        <p:spPr>
          <a:xfrm>
            <a:off x="381000" y="0"/>
            <a:ext cx="9644485" cy="120650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30895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1219200" y="1600201"/>
            <a:ext cx="508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02400" y="1600201"/>
            <a:ext cx="508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091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244"/>
        <p:cNvGrpSpPr/>
        <p:nvPr/>
      </p:nvGrpSpPr>
      <p:grpSpPr>
        <a:xfrm>
          <a:off x="0" y="0"/>
          <a:ext cx="0" cy="0"/>
          <a:chOff x="0" y="0"/>
          <a:chExt cx="0" cy="0"/>
        </a:xfrm>
      </p:grpSpPr>
      <p:sp>
        <p:nvSpPr>
          <p:cNvPr id="245" name="Google Shape;245;p58"/>
          <p:cNvSpPr txBox="1">
            <a:spLocks noGrp="1"/>
          </p:cNvSpPr>
          <p:nvPr>
            <p:ph type="sldNum" idx="12"/>
          </p:nvPr>
        </p:nvSpPr>
        <p:spPr>
          <a:xfrm>
            <a:off x="10943168" y="6569076"/>
            <a:ext cx="1248833"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1">
                <a:solidFill>
                  <a:schemeClr val="dk1"/>
                </a:solidFill>
                <a:latin typeface="Calibri"/>
                <a:ea typeface="Calibri"/>
                <a:cs typeface="Calibri"/>
                <a:sym typeface="Calibri"/>
              </a:defRPr>
            </a:lvl1pPr>
            <a:lvl2pPr marL="0" marR="0" lvl="1" indent="0" algn="r" rtl="0">
              <a:spcBef>
                <a:spcPts val="0"/>
              </a:spcBef>
              <a:spcAft>
                <a:spcPts val="0"/>
              </a:spcAft>
              <a:buNone/>
              <a:defRPr sz="1400" b="1">
                <a:solidFill>
                  <a:schemeClr val="dk1"/>
                </a:solidFill>
                <a:latin typeface="Calibri"/>
                <a:ea typeface="Calibri"/>
                <a:cs typeface="Calibri"/>
                <a:sym typeface="Calibri"/>
              </a:defRPr>
            </a:lvl2pPr>
            <a:lvl3pPr marL="0" marR="0" lvl="2" indent="0" algn="r" rtl="0">
              <a:spcBef>
                <a:spcPts val="0"/>
              </a:spcBef>
              <a:spcAft>
                <a:spcPts val="0"/>
              </a:spcAft>
              <a:buNone/>
              <a:defRPr sz="1400" b="1">
                <a:solidFill>
                  <a:schemeClr val="dk1"/>
                </a:solidFill>
                <a:latin typeface="Calibri"/>
                <a:ea typeface="Calibri"/>
                <a:cs typeface="Calibri"/>
                <a:sym typeface="Calibri"/>
              </a:defRPr>
            </a:lvl3pPr>
            <a:lvl4pPr marL="0" marR="0" lvl="3" indent="0" algn="r" rtl="0">
              <a:spcBef>
                <a:spcPts val="0"/>
              </a:spcBef>
              <a:spcAft>
                <a:spcPts val="0"/>
              </a:spcAft>
              <a:buNone/>
              <a:defRPr sz="1400" b="1">
                <a:solidFill>
                  <a:schemeClr val="dk1"/>
                </a:solidFill>
                <a:latin typeface="Calibri"/>
                <a:ea typeface="Calibri"/>
                <a:cs typeface="Calibri"/>
                <a:sym typeface="Calibri"/>
              </a:defRPr>
            </a:lvl4pPr>
            <a:lvl5pPr marL="0" marR="0" lvl="4" indent="0" algn="r" rtl="0">
              <a:spcBef>
                <a:spcPts val="0"/>
              </a:spcBef>
              <a:spcAft>
                <a:spcPts val="0"/>
              </a:spcAft>
              <a:buNone/>
              <a:defRPr sz="1400" b="1">
                <a:solidFill>
                  <a:schemeClr val="dk1"/>
                </a:solidFill>
                <a:latin typeface="Calibri"/>
                <a:ea typeface="Calibri"/>
                <a:cs typeface="Calibri"/>
                <a:sym typeface="Calibri"/>
              </a:defRPr>
            </a:lvl5pPr>
            <a:lvl6pPr marL="0" marR="0" lvl="5" indent="0" algn="r" rtl="0">
              <a:spcBef>
                <a:spcPts val="0"/>
              </a:spcBef>
              <a:spcAft>
                <a:spcPts val="0"/>
              </a:spcAft>
              <a:buNone/>
              <a:defRPr sz="1400" b="1">
                <a:solidFill>
                  <a:schemeClr val="dk1"/>
                </a:solidFill>
                <a:latin typeface="Calibri"/>
                <a:ea typeface="Calibri"/>
                <a:cs typeface="Calibri"/>
                <a:sym typeface="Calibri"/>
              </a:defRPr>
            </a:lvl6pPr>
            <a:lvl7pPr marL="0" marR="0" lvl="6" indent="0" algn="r" rtl="0">
              <a:spcBef>
                <a:spcPts val="0"/>
              </a:spcBef>
              <a:spcAft>
                <a:spcPts val="0"/>
              </a:spcAft>
              <a:buNone/>
              <a:defRPr sz="1400" b="1">
                <a:solidFill>
                  <a:schemeClr val="dk1"/>
                </a:solidFill>
                <a:latin typeface="Calibri"/>
                <a:ea typeface="Calibri"/>
                <a:cs typeface="Calibri"/>
                <a:sym typeface="Calibri"/>
              </a:defRPr>
            </a:lvl7pPr>
            <a:lvl8pPr marL="0" marR="0" lvl="7" indent="0" algn="r" rtl="0">
              <a:spcBef>
                <a:spcPts val="0"/>
              </a:spcBef>
              <a:spcAft>
                <a:spcPts val="0"/>
              </a:spcAft>
              <a:buNone/>
              <a:defRPr sz="1400" b="1">
                <a:solidFill>
                  <a:schemeClr val="dk1"/>
                </a:solidFill>
                <a:latin typeface="Calibri"/>
                <a:ea typeface="Calibri"/>
                <a:cs typeface="Calibri"/>
                <a:sym typeface="Calibri"/>
              </a:defRPr>
            </a:lvl8pPr>
            <a:lvl9pPr marL="0" marR="0" lvl="8" indent="0" algn="r" rtl="0">
              <a:spcBef>
                <a:spcPts val="0"/>
              </a:spcBef>
              <a:spcAft>
                <a:spcPts val="0"/>
              </a:spcAft>
              <a:buNone/>
              <a:defRPr sz="1400" b="1">
                <a:solidFill>
                  <a:schemeClr val="dk1"/>
                </a:solidFill>
                <a:latin typeface="Calibri"/>
                <a:ea typeface="Calibri"/>
                <a:cs typeface="Calibri"/>
                <a:sym typeface="Calibri"/>
              </a:defRPr>
            </a:lvl9pPr>
          </a:lstStyle>
          <a:p>
            <a:fld id="{00000000-1234-1234-1234-123412341234}" type="slidenum">
              <a:rPr lang="en-US" smtClean="0"/>
              <a:pPr/>
              <a:t>‹#›</a:t>
            </a:fld>
            <a:r>
              <a:rPr lang="en-US" sz="1200">
                <a:latin typeface="SimSun"/>
                <a:ea typeface="SimSun"/>
                <a:cs typeface="SimSun"/>
                <a:sym typeface="SimSun"/>
              </a:rPr>
              <a:t> </a:t>
            </a:r>
            <a:endParaRPr lang="en-US"/>
          </a:p>
        </p:txBody>
      </p:sp>
    </p:spTree>
    <p:extLst>
      <p:ext uri="{BB962C8B-B14F-4D97-AF65-F5344CB8AC3E}">
        <p14:creationId xmlns:p14="http://schemas.microsoft.com/office/powerpoint/2010/main" val="360020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version">
  <p:cSld name="Conversion">
    <p:spTree>
      <p:nvGrpSpPr>
        <p:cNvPr id="1" name="Shape 29"/>
        <p:cNvGrpSpPr/>
        <p:nvPr/>
      </p:nvGrpSpPr>
      <p:grpSpPr>
        <a:xfrm>
          <a:off x="0" y="0"/>
          <a:ext cx="0" cy="0"/>
          <a:chOff x="0" y="0"/>
          <a:chExt cx="0" cy="0"/>
        </a:xfrm>
      </p:grpSpPr>
      <p:sp>
        <p:nvSpPr>
          <p:cNvPr id="30" name="Google Shape;30;p20"/>
          <p:cNvSpPr txBox="1">
            <a:spLocks noGrp="1"/>
          </p:cNvSpPr>
          <p:nvPr>
            <p:ph type="body" idx="1"/>
          </p:nvPr>
        </p:nvSpPr>
        <p:spPr>
          <a:xfrm>
            <a:off x="628650" y="1523034"/>
            <a:ext cx="10968990" cy="486908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70"/>
              <a:buNone/>
              <a:defRPr sz="1670">
                <a:latin typeface="Corbel"/>
                <a:ea typeface="Corbel"/>
                <a:cs typeface="Corbel"/>
                <a:sym typeface="Corbe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20"/>
          <p:cNvSpPr/>
          <p:nvPr/>
        </p:nvSpPr>
        <p:spPr>
          <a:xfrm>
            <a:off x="0" y="895359"/>
            <a:ext cx="176463" cy="5782477"/>
          </a:xfrm>
          <a:prstGeom prst="rect">
            <a:avLst/>
          </a:prstGeom>
          <a:solidFill>
            <a:srgbClr val="FACC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2" name="Google Shape;32;p20"/>
          <p:cNvPicPr preferRelativeResize="0"/>
          <p:nvPr/>
        </p:nvPicPr>
        <p:blipFill rotWithShape="1">
          <a:blip r:embed="rId2">
            <a:alphaModFix/>
          </a:blip>
          <a:srcRect/>
          <a:stretch/>
        </p:blipFill>
        <p:spPr>
          <a:xfrm>
            <a:off x="11367947" y="124695"/>
            <a:ext cx="691233" cy="691233"/>
          </a:xfrm>
          <a:prstGeom prst="rect">
            <a:avLst/>
          </a:prstGeom>
          <a:noFill/>
          <a:ln>
            <a:noFill/>
          </a:ln>
        </p:spPr>
      </p:pic>
      <p:pic>
        <p:nvPicPr>
          <p:cNvPr id="33" name="Google Shape;33;p20"/>
          <p:cNvPicPr preferRelativeResize="0"/>
          <p:nvPr/>
        </p:nvPicPr>
        <p:blipFill rotWithShape="1">
          <a:blip r:embed="rId3">
            <a:alphaModFix/>
          </a:blip>
          <a:srcRect/>
          <a:stretch/>
        </p:blipFill>
        <p:spPr>
          <a:xfrm>
            <a:off x="132819" y="117796"/>
            <a:ext cx="350520" cy="481584"/>
          </a:xfrm>
          <a:prstGeom prst="rect">
            <a:avLst/>
          </a:prstGeom>
          <a:noFill/>
          <a:ln>
            <a:noFill/>
          </a:ln>
        </p:spPr>
      </p:pic>
      <p:graphicFrame>
        <p:nvGraphicFramePr>
          <p:cNvPr id="34" name="Google Shape;34;p20"/>
          <p:cNvGraphicFramePr/>
          <p:nvPr/>
        </p:nvGraphicFramePr>
        <p:xfrm>
          <a:off x="691416" y="211759"/>
          <a:ext cx="877825" cy="228610"/>
        </p:xfrm>
        <a:graphic>
          <a:graphicData uri="http://schemas.openxmlformats.org/drawingml/2006/table">
            <a:tbl>
              <a:tblPr firstRow="1" bandRow="1">
                <a:noFill/>
                <a:tableStyleId>{5605D13C-4140-4EAF-8435-4B98FBE778AA}</a:tableStyleId>
              </a:tblPr>
              <a:tblGrid>
                <a:gridCol w="877825">
                  <a:extLst>
                    <a:ext uri="{9D8B030D-6E8A-4147-A177-3AD203B41FA5}">
                      <a16:colId xmlns:a16="http://schemas.microsoft.com/office/drawing/2014/main" val="20000"/>
                    </a:ext>
                  </a:extLst>
                </a:gridCol>
              </a:tblGrid>
              <a:tr h="182875">
                <a:tc>
                  <a:txBody>
                    <a:bodyPr/>
                    <a:lstStyle/>
                    <a:p>
                      <a:pPr marL="0" marR="0" lvl="0" indent="0" algn="ctr" rtl="0">
                        <a:spcBef>
                          <a:spcPts val="0"/>
                        </a:spcBef>
                        <a:spcAft>
                          <a:spcPts val="0"/>
                        </a:spcAft>
                        <a:buNone/>
                      </a:pPr>
                      <a:r>
                        <a:rPr lang="en-US" sz="900" b="0" u="none" strike="noStrike" cap="none">
                          <a:solidFill>
                            <a:schemeClr val="dk1"/>
                          </a:solidFill>
                        </a:rPr>
                        <a:t>CONVERSION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tcPr>
                </a:tc>
                <a:extLst>
                  <a:ext uri="{0D108BD9-81ED-4DB2-BD59-A6C34878D82A}">
                    <a16:rowId xmlns:a16="http://schemas.microsoft.com/office/drawing/2014/main" val="10000"/>
                  </a:ext>
                </a:extLst>
              </a:tr>
            </a:tbl>
          </a:graphicData>
        </a:graphic>
      </p:graphicFrame>
      <p:sp>
        <p:nvSpPr>
          <p:cNvPr id="35" name="Google Shape;35;p20"/>
          <p:cNvSpPr txBox="1"/>
          <p:nvPr/>
        </p:nvSpPr>
        <p:spPr>
          <a:xfrm>
            <a:off x="1260796" y="6531642"/>
            <a:ext cx="9670407" cy="2923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1" u="none" strike="noStrike" cap="none">
                <a:solidFill>
                  <a:srgbClr val="A5A5A5"/>
                </a:solidFill>
                <a:latin typeface="Calibri"/>
                <a:ea typeface="Calibri"/>
                <a:cs typeface="Calibri"/>
                <a:sym typeface="Calibri"/>
              </a:rPr>
              <a:t>May contain trade secrets or commercial or financial information that is privileged or confidential and exempt from public disclosure.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0" name="Google Shape;60;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8"/>
          <p:cNvSpPr>
            <a:spLocks noGrp="1"/>
          </p:cNvSpPr>
          <p:nvPr>
            <p:ph type="pic" idx="2"/>
          </p:nvPr>
        </p:nvSpPr>
        <p:spPr>
          <a:xfrm>
            <a:off x="5183188" y="987425"/>
            <a:ext cx="6172200" cy="4873625"/>
          </a:xfrm>
          <a:prstGeom prst="rect">
            <a:avLst/>
          </a:prstGeom>
          <a:noFill/>
          <a:ln>
            <a:noFill/>
          </a:ln>
        </p:spPr>
      </p:sp>
      <p:sp>
        <p:nvSpPr>
          <p:cNvPr id="83" name="Google Shape;83;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4" name="Google Shape;8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5"/>
        <p:cNvGrpSpPr/>
        <p:nvPr/>
      </p:nvGrpSpPr>
      <p:grpSpPr>
        <a:xfrm>
          <a:off x="0" y="0"/>
          <a:ext cx="0" cy="0"/>
          <a:chOff x="0" y="0"/>
          <a:chExt cx="0" cy="0"/>
        </a:xfrm>
      </p:grpSpPr>
      <p:sp>
        <p:nvSpPr>
          <p:cNvPr id="26" name="Google Shape;26;p74"/>
          <p:cNvSpPr txBox="1">
            <a:spLocks noGrp="1"/>
          </p:cNvSpPr>
          <p:nvPr>
            <p:ph type="title"/>
          </p:nvPr>
        </p:nvSpPr>
        <p:spPr>
          <a:xfrm>
            <a:off x="482600" y="365125"/>
            <a:ext cx="11226800" cy="63055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800"/>
              <a:buFont typeface="Roboto"/>
              <a:buNone/>
              <a:defRPr sz="2800" b="0" i="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74"/>
          <p:cNvSpPr txBox="1">
            <a:spLocks noGrp="1"/>
          </p:cNvSpPr>
          <p:nvPr>
            <p:ph type="body" idx="1"/>
          </p:nvPr>
        </p:nvSpPr>
        <p:spPr>
          <a:xfrm>
            <a:off x="482600" y="1178561"/>
            <a:ext cx="11226800" cy="4998403"/>
          </a:xfrm>
          <a:prstGeom prst="rect">
            <a:avLst/>
          </a:prstGeom>
          <a:noFill/>
          <a:ln>
            <a:noFill/>
          </a:ln>
        </p:spPr>
        <p:txBody>
          <a:bodyPr spcFirstLastPara="1" wrap="square" lIns="91425" tIns="45700" rIns="91425" bIns="45700" anchor="t" anchorCtr="0">
            <a:normAutofit/>
          </a:bodyPr>
          <a:lstStyle>
            <a:lvl1pPr marL="457189" lvl="0" indent="-342891" algn="l">
              <a:lnSpc>
                <a:spcPct val="120000"/>
              </a:lnSpc>
              <a:spcBef>
                <a:spcPts val="1000"/>
              </a:spcBef>
              <a:spcAft>
                <a:spcPts val="0"/>
              </a:spcAft>
              <a:buClr>
                <a:srgbClr val="2A2F36"/>
              </a:buClr>
              <a:buSzPts val="1800"/>
              <a:buChar char="•"/>
              <a:defRPr>
                <a:solidFill>
                  <a:srgbClr val="2A2F36"/>
                </a:solidFill>
                <a:latin typeface="Roboto"/>
                <a:ea typeface="Roboto"/>
                <a:cs typeface="Roboto"/>
                <a:sym typeface="Roboto"/>
              </a:defRPr>
            </a:lvl1pPr>
            <a:lvl2pPr marL="914377" lvl="1" indent="-330192" algn="l">
              <a:lnSpc>
                <a:spcPct val="120000"/>
              </a:lnSpc>
              <a:spcBef>
                <a:spcPts val="500"/>
              </a:spcBef>
              <a:spcAft>
                <a:spcPts val="0"/>
              </a:spcAft>
              <a:buClr>
                <a:srgbClr val="2A2F36"/>
              </a:buClr>
              <a:buSzPts val="1600"/>
              <a:buChar char="•"/>
              <a:defRPr>
                <a:solidFill>
                  <a:srgbClr val="2A2F36"/>
                </a:solidFill>
                <a:latin typeface="Roboto"/>
                <a:ea typeface="Roboto"/>
                <a:cs typeface="Roboto"/>
                <a:sym typeface="Roboto"/>
              </a:defRPr>
            </a:lvl2pPr>
            <a:lvl3pPr marL="1371566" lvl="2" indent="-317492" algn="l">
              <a:lnSpc>
                <a:spcPct val="120000"/>
              </a:lnSpc>
              <a:spcBef>
                <a:spcPts val="500"/>
              </a:spcBef>
              <a:spcAft>
                <a:spcPts val="0"/>
              </a:spcAft>
              <a:buClr>
                <a:srgbClr val="2A2F36"/>
              </a:buClr>
              <a:buSzPts val="1400"/>
              <a:buChar char="•"/>
              <a:defRPr>
                <a:solidFill>
                  <a:srgbClr val="2A2F36"/>
                </a:solidFill>
                <a:latin typeface="Roboto"/>
                <a:ea typeface="Roboto"/>
                <a:cs typeface="Roboto"/>
                <a:sym typeface="Roboto"/>
              </a:defRPr>
            </a:lvl3pPr>
            <a:lvl4pPr marL="1828754" lvl="3" indent="-304792" algn="l">
              <a:lnSpc>
                <a:spcPct val="120000"/>
              </a:lnSpc>
              <a:spcBef>
                <a:spcPts val="500"/>
              </a:spcBef>
              <a:spcAft>
                <a:spcPts val="0"/>
              </a:spcAft>
              <a:buClr>
                <a:srgbClr val="2A2F36"/>
              </a:buClr>
              <a:buSzPts val="1200"/>
              <a:buChar char="•"/>
              <a:defRPr>
                <a:solidFill>
                  <a:srgbClr val="2A2F36"/>
                </a:solidFill>
                <a:latin typeface="Roboto"/>
                <a:ea typeface="Roboto"/>
                <a:cs typeface="Roboto"/>
                <a:sym typeface="Roboto"/>
              </a:defRPr>
            </a:lvl4pPr>
            <a:lvl5pPr marL="2285943" lvl="4" indent="-304792" algn="l">
              <a:lnSpc>
                <a:spcPct val="120000"/>
              </a:lnSpc>
              <a:spcBef>
                <a:spcPts val="500"/>
              </a:spcBef>
              <a:spcAft>
                <a:spcPts val="0"/>
              </a:spcAft>
              <a:buClr>
                <a:srgbClr val="2A2F36"/>
              </a:buClr>
              <a:buSzPts val="1200"/>
              <a:buChar char="•"/>
              <a:defRPr>
                <a:solidFill>
                  <a:srgbClr val="2A2F36"/>
                </a:solidFill>
                <a:latin typeface="Roboto"/>
                <a:ea typeface="Roboto"/>
                <a:cs typeface="Roboto"/>
                <a:sym typeface="Roboto"/>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28" name="Google Shape;28;p74"/>
          <p:cNvSpPr txBox="1">
            <a:spLocks noGrp="1"/>
          </p:cNvSpPr>
          <p:nvPr>
            <p:ph type="dt" idx="10"/>
          </p:nvPr>
        </p:nvSpPr>
        <p:spPr>
          <a:xfrm>
            <a:off x="482600" y="6356351"/>
            <a:ext cx="3098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7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74"/>
          <p:cNvSpPr txBox="1">
            <a:spLocks noGrp="1"/>
          </p:cNvSpPr>
          <p:nvPr>
            <p:ph type="sldNum" idx="12"/>
          </p:nvPr>
        </p:nvSpPr>
        <p:spPr>
          <a:xfrm>
            <a:off x="8610600" y="6356351"/>
            <a:ext cx="3098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1412050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 id="2147483659" r:id="rId6"/>
    <p:sldLayoutId id="2147483660" r:id="rId7"/>
    <p:sldLayoutId id="2147483661" r:id="rId8"/>
    <p:sldLayoutId id="2147483664" r:id="rId9"/>
    <p:sldLayoutId id="2147483667" r:id="rId10"/>
    <p:sldLayoutId id="2147483669" r:id="rId11"/>
    <p:sldLayoutId id="2147483670"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engji@illino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9.x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8"/>
          <p:cNvSpPr txBox="1">
            <a:spLocks noGrp="1"/>
          </p:cNvSpPr>
          <p:nvPr>
            <p:ph type="ctrTitle"/>
          </p:nvPr>
        </p:nvSpPr>
        <p:spPr>
          <a:xfrm>
            <a:off x="1806782" y="1221527"/>
            <a:ext cx="9936162" cy="1457325"/>
          </a:xfrm>
          <a:prstGeom prst="rect">
            <a:avLst/>
          </a:prstGeom>
          <a:noFill/>
          <a:ln>
            <a:noFill/>
          </a:ln>
        </p:spPr>
        <p:txBody>
          <a:bodyPr spcFirstLastPara="1" wrap="square" lIns="0" tIns="0" rIns="0" bIns="0" anchor="t" anchorCtr="0">
            <a:noAutofit/>
          </a:bodyPr>
          <a:lstStyle/>
          <a:p>
            <a:pPr algn="l"/>
            <a:r>
              <a:rPr lang="en-US" b="1" dirty="0"/>
              <a:t>NLP Tasks and Language Representations</a:t>
            </a:r>
            <a:endParaRPr sz="3600" b="1" dirty="0">
              <a:solidFill>
                <a:srgbClr val="990000"/>
              </a:solidFill>
              <a:latin typeface="Arial"/>
              <a:ea typeface="Arial"/>
              <a:cs typeface="Arial"/>
              <a:sym typeface="Arial"/>
            </a:endParaRPr>
          </a:p>
        </p:txBody>
      </p:sp>
      <p:sp>
        <p:nvSpPr>
          <p:cNvPr id="293" name="Google Shape;293;p68"/>
          <p:cNvSpPr txBox="1">
            <a:spLocks noGrp="1"/>
          </p:cNvSpPr>
          <p:nvPr>
            <p:ph type="subTitle" idx="1"/>
          </p:nvPr>
        </p:nvSpPr>
        <p:spPr>
          <a:xfrm>
            <a:off x="1524000" y="2819400"/>
            <a:ext cx="8914258" cy="2704554"/>
          </a:xfrm>
          <a:prstGeom prst="rect">
            <a:avLst/>
          </a:prstGeom>
          <a:noFill/>
          <a:ln>
            <a:noFill/>
          </a:ln>
        </p:spPr>
        <p:txBody>
          <a:bodyPr spcFirstLastPara="1" wrap="square" lIns="91425" tIns="45700" rIns="91425" bIns="45700" anchor="t" anchorCtr="0">
            <a:noAutofit/>
          </a:bodyPr>
          <a:lstStyle/>
          <a:p>
            <a:pPr marL="0" indent="0">
              <a:spcBef>
                <a:spcPts val="0"/>
              </a:spcBef>
              <a:buClr>
                <a:srgbClr val="990000"/>
              </a:buClr>
              <a:buSzPts val="2240"/>
            </a:pPr>
            <a:r>
              <a:rPr lang="en-US" sz="3200" dirty="0" err="1">
                <a:solidFill>
                  <a:schemeClr val="tx1"/>
                </a:solidFill>
                <a:latin typeface="Arial"/>
                <a:ea typeface="Arial"/>
                <a:cs typeface="Arial"/>
                <a:sym typeface="Arial"/>
              </a:rPr>
              <a:t>Heng</a:t>
            </a:r>
            <a:r>
              <a:rPr lang="en-US" sz="3200" dirty="0">
                <a:solidFill>
                  <a:schemeClr val="tx1"/>
                </a:solidFill>
                <a:latin typeface="Arial"/>
                <a:ea typeface="Arial"/>
                <a:cs typeface="Arial"/>
                <a:sym typeface="Arial"/>
              </a:rPr>
              <a:t> Ji</a:t>
            </a:r>
          </a:p>
          <a:p>
            <a:pPr marL="0" indent="0">
              <a:spcBef>
                <a:spcPts val="640"/>
              </a:spcBef>
              <a:buClr>
                <a:srgbClr val="990000"/>
              </a:buClr>
              <a:buSzPts val="2240"/>
            </a:pPr>
            <a:r>
              <a:rPr lang="en-US" sz="3200" dirty="0">
                <a:solidFill>
                  <a:schemeClr val="tx1"/>
                </a:solidFill>
                <a:latin typeface="Arial"/>
                <a:ea typeface="Arial"/>
                <a:cs typeface="Arial"/>
                <a:sym typeface="Arial"/>
                <a:hlinkClick r:id="rId3"/>
              </a:rPr>
              <a:t>hengji@illinois.edu</a:t>
            </a:r>
            <a:endParaRPr lang="en-US" sz="3200" dirty="0">
              <a:solidFill>
                <a:schemeClr val="tx1"/>
              </a:solidFill>
              <a:latin typeface="Arial"/>
              <a:ea typeface="Arial"/>
              <a:cs typeface="Arial"/>
              <a:sym typeface="Arial"/>
            </a:endParaRPr>
          </a:p>
          <a:p>
            <a:pPr marL="0" indent="0">
              <a:spcBef>
                <a:spcPts val="640"/>
              </a:spcBef>
              <a:buClr>
                <a:srgbClr val="990000"/>
              </a:buClr>
              <a:buSzPts val="2240"/>
            </a:pPr>
            <a:endParaRPr lang="en-US" dirty="0">
              <a:solidFill>
                <a:schemeClr val="tx1"/>
              </a:solidFill>
              <a:latin typeface="Arial"/>
              <a:ea typeface="Arial"/>
              <a:cs typeface="Arial"/>
              <a:sym typeface="Arial"/>
            </a:endParaRPr>
          </a:p>
          <a:p>
            <a:pPr marL="0" indent="0">
              <a:spcBef>
                <a:spcPts val="640"/>
              </a:spcBef>
              <a:buClr>
                <a:srgbClr val="990000"/>
              </a:buClr>
              <a:buSzPts val="2240"/>
            </a:pPr>
            <a:endParaRPr lang="en-US" dirty="0">
              <a:solidFill>
                <a:schemeClr val="tx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en-US" altLang="zh-CN"/>
              <a:t>Dependency Parsing</a:t>
            </a:r>
          </a:p>
        </p:txBody>
      </p:sp>
      <p:pic>
        <p:nvPicPr>
          <p:cNvPr id="61444" name="Picture 3" descr="dep-parse-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0" y="1666875"/>
            <a:ext cx="5245100" cy="331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5" name="Text Box 4"/>
          <p:cNvSpPr txBox="1">
            <a:spLocks noChangeArrowheads="1"/>
          </p:cNvSpPr>
          <p:nvPr/>
        </p:nvSpPr>
        <p:spPr bwMode="auto">
          <a:xfrm>
            <a:off x="3657600" y="5443538"/>
            <a:ext cx="506095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i="1">
                <a:solidFill>
                  <a:schemeClr val="accent1"/>
                </a:solidFill>
                <a:latin typeface="Tahoma" pitchFamily="34" charset="0"/>
              </a:rPr>
              <a:t>They hid the letter on the shelf</a:t>
            </a:r>
          </a:p>
        </p:txBody>
      </p:sp>
    </p:spTree>
    <p:extLst>
      <p:ext uri="{BB962C8B-B14F-4D97-AF65-F5344CB8AC3E}">
        <p14:creationId xmlns:p14="http://schemas.microsoft.com/office/powerpoint/2010/main" val="1411089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en-US" altLang="zh-CN"/>
              <a:t>Dependency Relations</a:t>
            </a:r>
          </a:p>
        </p:txBody>
      </p:sp>
      <p:pic>
        <p:nvPicPr>
          <p:cNvPr id="62468" name="Picture 3" descr="dep-rel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447800"/>
            <a:ext cx="8650288" cy="452120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0128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r>
              <a:rPr lang="en-US" altLang="zh-CN" sz="3600">
                <a:latin typeface="Verdana" pitchFamily="34" charset="0"/>
              </a:rPr>
              <a:t>Name Tagging</a:t>
            </a:r>
          </a:p>
        </p:txBody>
      </p:sp>
      <p:sp>
        <p:nvSpPr>
          <p:cNvPr id="63492" name="Rectangle 3"/>
          <p:cNvSpPr>
            <a:spLocks noGrp="1" noChangeArrowheads="1"/>
          </p:cNvSpPr>
          <p:nvPr>
            <p:ph type="body" idx="1"/>
          </p:nvPr>
        </p:nvSpPr>
        <p:spPr>
          <a:xfrm>
            <a:off x="2438400" y="1600201"/>
            <a:ext cx="7473950" cy="4530725"/>
          </a:xfrm>
        </p:spPr>
        <p:txBody>
          <a:bodyPr/>
          <a:lstStyle/>
          <a:p>
            <a:pPr>
              <a:lnSpc>
                <a:spcPct val="80000"/>
              </a:lnSpc>
            </a:pPr>
            <a:r>
              <a:rPr lang="en-US" altLang="zh-CN" sz="2000">
                <a:latin typeface="Comic Sans MS" pitchFamily="66" charset="0"/>
              </a:rPr>
              <a:t>Since its inception in 2001, </a:t>
            </a:r>
            <a:r>
              <a:rPr lang="en-US" altLang="zh-CN" sz="2000">
                <a:solidFill>
                  <a:srgbClr val="3333CC"/>
                </a:solidFill>
                <a:latin typeface="Comic Sans MS" pitchFamily="66" charset="0"/>
              </a:rPr>
              <a:t>&lt;name ID=“1” type=“organization”&gt;</a:t>
            </a:r>
            <a:r>
              <a:rPr lang="en-US" altLang="zh-CN" sz="2000">
                <a:latin typeface="Comic Sans MS" pitchFamily="66" charset="0"/>
              </a:rPr>
              <a:t>Red</a:t>
            </a:r>
            <a:r>
              <a:rPr lang="en-US" altLang="zh-CN" sz="2000">
                <a:solidFill>
                  <a:srgbClr val="3333CC"/>
                </a:solidFill>
                <a:latin typeface="Comic Sans MS" pitchFamily="66" charset="0"/>
              </a:rPr>
              <a:t>&lt;/name&gt;</a:t>
            </a:r>
            <a:r>
              <a:rPr lang="en-US" altLang="zh-CN" sz="2000">
                <a:latin typeface="Comic Sans MS" pitchFamily="66" charset="0"/>
              </a:rPr>
              <a:t>has caused a stir in </a:t>
            </a:r>
          </a:p>
          <a:p>
            <a:pPr>
              <a:lnSpc>
                <a:spcPct val="80000"/>
              </a:lnSpc>
              <a:buFont typeface="Wingdings" pitchFamily="2" charset="2"/>
              <a:buNone/>
            </a:pPr>
            <a:r>
              <a:rPr lang="en-US" altLang="zh-CN" sz="2000">
                <a:solidFill>
                  <a:srgbClr val="3333CC"/>
                </a:solidFill>
                <a:latin typeface="Comic Sans MS" pitchFamily="66" charset="0"/>
              </a:rPr>
              <a:t>     &lt;name ID=“2” type=“location”&gt;</a:t>
            </a:r>
            <a:r>
              <a:rPr lang="en-US" altLang="zh-CN" sz="2000">
                <a:latin typeface="Comic Sans MS" pitchFamily="66" charset="0"/>
              </a:rPr>
              <a:t>Northeast Ohio</a:t>
            </a:r>
            <a:r>
              <a:rPr lang="en-US" altLang="zh-CN" sz="2000">
                <a:solidFill>
                  <a:srgbClr val="3333CC"/>
                </a:solidFill>
                <a:latin typeface="Comic Sans MS" pitchFamily="66" charset="0"/>
              </a:rPr>
              <a:t>&lt;/name&gt;</a:t>
            </a:r>
            <a:r>
              <a:rPr lang="en-US" altLang="zh-CN" sz="2000">
                <a:latin typeface="Comic Sans MS" pitchFamily="66" charset="0"/>
              </a:rPr>
              <a:t> by stretching the boundaries of classical by adding multi-media elements to performances and looking beyond the expected canon of composers.  </a:t>
            </a:r>
          </a:p>
          <a:p>
            <a:pPr>
              <a:lnSpc>
                <a:spcPct val="80000"/>
              </a:lnSpc>
            </a:pPr>
            <a:endParaRPr lang="en-US" altLang="zh-CN" sz="2000">
              <a:latin typeface="Comic Sans MS" pitchFamily="66" charset="0"/>
            </a:endParaRPr>
          </a:p>
          <a:p>
            <a:pPr>
              <a:lnSpc>
                <a:spcPct val="80000"/>
              </a:lnSpc>
            </a:pPr>
            <a:r>
              <a:rPr lang="en-US" altLang="zh-CN" sz="2000">
                <a:latin typeface="Comic Sans MS" pitchFamily="66" charset="0"/>
              </a:rPr>
              <a:t>Under the baton of </a:t>
            </a:r>
            <a:r>
              <a:rPr lang="en-US" altLang="zh-CN" sz="2000">
                <a:solidFill>
                  <a:srgbClr val="3333CC"/>
                </a:solidFill>
                <a:latin typeface="Comic Sans MS" pitchFamily="66" charset="0"/>
              </a:rPr>
              <a:t>&lt;name ID=“3” type=“organization”&gt;</a:t>
            </a:r>
            <a:r>
              <a:rPr lang="en-US" altLang="zh-CN" sz="2000">
                <a:latin typeface="Comic Sans MS" pitchFamily="66" charset="0"/>
              </a:rPr>
              <a:t> Red</a:t>
            </a:r>
            <a:r>
              <a:rPr lang="en-US" altLang="zh-CN" sz="2000">
                <a:solidFill>
                  <a:srgbClr val="3333CC"/>
                </a:solidFill>
                <a:latin typeface="Comic Sans MS" pitchFamily="66" charset="0"/>
              </a:rPr>
              <a:t>&lt;/name&gt;</a:t>
            </a:r>
            <a:r>
              <a:rPr lang="en-US" altLang="zh-CN" sz="2000">
                <a:latin typeface="Comic Sans MS" pitchFamily="66" charset="0"/>
              </a:rPr>
              <a:t> Artistic Director </a:t>
            </a:r>
            <a:r>
              <a:rPr lang="en-US" altLang="zh-CN" sz="2000">
                <a:solidFill>
                  <a:srgbClr val="3333CC"/>
                </a:solidFill>
                <a:latin typeface="Comic Sans MS" pitchFamily="66" charset="0"/>
              </a:rPr>
              <a:t>&lt;name ID=“4” type=“person”&gt;</a:t>
            </a:r>
            <a:r>
              <a:rPr lang="en-US" altLang="zh-CN" sz="2000">
                <a:latin typeface="Comic Sans MS" pitchFamily="66" charset="0"/>
              </a:rPr>
              <a:t>Jonathan Sheffer</a:t>
            </a:r>
            <a:r>
              <a:rPr lang="en-US" altLang="zh-CN" sz="2000">
                <a:solidFill>
                  <a:srgbClr val="3333CC"/>
                </a:solidFill>
                <a:latin typeface="Comic Sans MS" pitchFamily="66" charset="0"/>
              </a:rPr>
              <a:t>&lt;/name&gt;</a:t>
            </a:r>
            <a:r>
              <a:rPr lang="en-US" altLang="zh-CN" sz="2000">
                <a:latin typeface="Comic Sans MS" pitchFamily="66" charset="0"/>
              </a:rPr>
              <a:t>, </a:t>
            </a:r>
            <a:r>
              <a:rPr lang="en-US" altLang="zh-CN" sz="2000">
                <a:solidFill>
                  <a:srgbClr val="3333CC"/>
                </a:solidFill>
                <a:latin typeface="Comic Sans MS" pitchFamily="66" charset="0"/>
              </a:rPr>
              <a:t>&lt;name ID=“5” type=“organization”&gt;</a:t>
            </a:r>
            <a:r>
              <a:rPr lang="en-US" altLang="zh-CN" sz="2000">
                <a:latin typeface="Comic Sans MS" pitchFamily="66" charset="0"/>
              </a:rPr>
              <a:t>Red</a:t>
            </a:r>
            <a:r>
              <a:rPr lang="en-US" altLang="zh-CN" sz="2000">
                <a:solidFill>
                  <a:srgbClr val="3333CC"/>
                </a:solidFill>
                <a:latin typeface="Comic Sans MS" pitchFamily="66" charset="0"/>
              </a:rPr>
              <a:t>&lt;/name&gt;</a:t>
            </a:r>
            <a:r>
              <a:rPr lang="en-US" altLang="zh-CN" sz="2000">
                <a:latin typeface="Comic Sans MS" pitchFamily="66" charset="0"/>
              </a:rPr>
              <a:t> makes its debut appearance at </a:t>
            </a:r>
            <a:r>
              <a:rPr lang="en-US" altLang="zh-CN" sz="2000">
                <a:solidFill>
                  <a:srgbClr val="3333CC"/>
                </a:solidFill>
                <a:latin typeface="Comic Sans MS" pitchFamily="66" charset="0"/>
              </a:rPr>
              <a:t>&lt;name ID=“6” type=“organization”&gt;</a:t>
            </a:r>
            <a:r>
              <a:rPr lang="en-US" altLang="zh-CN" sz="2000">
                <a:latin typeface="Comic Sans MS" pitchFamily="66" charset="0"/>
              </a:rPr>
              <a:t> Kent State University</a:t>
            </a:r>
            <a:r>
              <a:rPr lang="en-US" altLang="zh-CN" sz="2000">
                <a:solidFill>
                  <a:srgbClr val="3333CC"/>
                </a:solidFill>
                <a:latin typeface="Comic Sans MS" pitchFamily="66" charset="0"/>
              </a:rPr>
              <a:t>&lt;/name&gt;</a:t>
            </a:r>
            <a:r>
              <a:rPr lang="en-US" altLang="zh-CN" sz="2000">
                <a:latin typeface="Comic Sans MS" pitchFamily="66" charset="0"/>
              </a:rPr>
              <a:t> on March 7 at 7:30 p.m. </a:t>
            </a:r>
          </a:p>
        </p:txBody>
      </p:sp>
    </p:spTree>
    <p:extLst>
      <p:ext uri="{BB962C8B-B14F-4D97-AF65-F5344CB8AC3E}">
        <p14:creationId xmlns:p14="http://schemas.microsoft.com/office/powerpoint/2010/main" val="328584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1694" y="0"/>
            <a:ext cx="3455987" cy="274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3939" name="Rectangle 3"/>
          <p:cNvSpPr>
            <a:spLocks noChangeArrowheads="1"/>
          </p:cNvSpPr>
          <p:nvPr/>
        </p:nvSpPr>
        <p:spPr bwMode="auto">
          <a:xfrm>
            <a:off x="6931026" y="5661025"/>
            <a:ext cx="288925" cy="3317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3940" name="Rectangle 4"/>
          <p:cNvSpPr>
            <a:spLocks noChangeArrowheads="1"/>
          </p:cNvSpPr>
          <p:nvPr/>
        </p:nvSpPr>
        <p:spPr bwMode="auto">
          <a:xfrm>
            <a:off x="3432175" y="5373689"/>
            <a:ext cx="1817688" cy="3317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3941" name="Rectangle 5"/>
          <p:cNvSpPr>
            <a:spLocks noChangeArrowheads="1"/>
          </p:cNvSpPr>
          <p:nvPr/>
        </p:nvSpPr>
        <p:spPr bwMode="auto">
          <a:xfrm>
            <a:off x="3287713" y="4854575"/>
            <a:ext cx="431800" cy="3317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3942" name="Rectangle 6"/>
          <p:cNvSpPr>
            <a:spLocks noChangeArrowheads="1"/>
          </p:cNvSpPr>
          <p:nvPr/>
        </p:nvSpPr>
        <p:spPr bwMode="auto">
          <a:xfrm>
            <a:off x="2855913" y="3673475"/>
            <a:ext cx="1954212" cy="3317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3943" name="Rectangle 7"/>
          <p:cNvSpPr>
            <a:spLocks noChangeArrowheads="1"/>
          </p:cNvSpPr>
          <p:nvPr/>
        </p:nvSpPr>
        <p:spPr bwMode="auto">
          <a:xfrm>
            <a:off x="3359150" y="1628775"/>
            <a:ext cx="1873250"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4521" name="Rectangle 8"/>
          <p:cNvSpPr>
            <a:spLocks noGrp="1" noChangeArrowheads="1"/>
          </p:cNvSpPr>
          <p:nvPr>
            <p:ph type="title"/>
          </p:nvPr>
        </p:nvSpPr>
        <p:spPr>
          <a:xfrm>
            <a:off x="2495550" y="260350"/>
            <a:ext cx="7704138" cy="1081088"/>
          </a:xfrm>
        </p:spPr>
        <p:txBody>
          <a:bodyPr/>
          <a:lstStyle/>
          <a:p>
            <a:r>
              <a:rPr lang="en-US" altLang="zh-CN" sz="3600" dirty="0">
                <a:latin typeface="Verdana" pitchFamily="34" charset="0"/>
              </a:rPr>
              <a:t>Coreference Resolution</a:t>
            </a:r>
          </a:p>
        </p:txBody>
      </p:sp>
      <p:sp>
        <p:nvSpPr>
          <p:cNvPr id="64526" name="Rectangle 13"/>
          <p:cNvSpPr>
            <a:spLocks noGrp="1" noChangeArrowheads="1"/>
          </p:cNvSpPr>
          <p:nvPr>
            <p:ph type="body" idx="1"/>
          </p:nvPr>
        </p:nvSpPr>
        <p:spPr>
          <a:xfrm>
            <a:off x="2427288" y="1462088"/>
            <a:ext cx="7772400" cy="4530725"/>
          </a:xfrm>
        </p:spPr>
        <p:txBody>
          <a:bodyPr>
            <a:normAutofit fontScale="92500" lnSpcReduction="10000"/>
          </a:bodyPr>
          <a:lstStyle/>
          <a:p>
            <a:pPr>
              <a:lnSpc>
                <a:spcPct val="80000"/>
              </a:lnSpc>
            </a:pPr>
            <a:r>
              <a:rPr lang="en-US" altLang="zh-CN" sz="2000" dirty="0">
                <a:latin typeface="Comic Sans MS" pitchFamily="66" charset="0"/>
              </a:rPr>
              <a:t>But </a:t>
            </a:r>
            <a:r>
              <a:rPr lang="en-US" altLang="zh-CN" sz="2000" dirty="0">
                <a:solidFill>
                  <a:srgbClr val="3333CC"/>
                </a:solidFill>
                <a:latin typeface="Comic Sans MS" pitchFamily="66" charset="0"/>
              </a:rPr>
              <a:t>the little prince</a:t>
            </a:r>
            <a:r>
              <a:rPr lang="en-US" altLang="zh-CN" sz="2000" dirty="0">
                <a:latin typeface="Comic Sans MS" pitchFamily="66" charset="0"/>
              </a:rPr>
              <a:t> could not restrain admiration: </a:t>
            </a:r>
          </a:p>
          <a:p>
            <a:pPr>
              <a:lnSpc>
                <a:spcPct val="80000"/>
              </a:lnSpc>
            </a:pPr>
            <a:endParaRPr lang="en-US" altLang="zh-CN" sz="2000" dirty="0">
              <a:latin typeface="Comic Sans MS" pitchFamily="66" charset="0"/>
            </a:endParaRPr>
          </a:p>
          <a:p>
            <a:pPr>
              <a:lnSpc>
                <a:spcPct val="80000"/>
              </a:lnSpc>
            </a:pPr>
            <a:r>
              <a:rPr lang="en-US" altLang="zh-CN" sz="2000" dirty="0">
                <a:latin typeface="Comic Sans MS" pitchFamily="66" charset="0"/>
              </a:rPr>
              <a:t>"Oh! How beautiful </a:t>
            </a:r>
            <a:r>
              <a:rPr lang="en-US" altLang="zh-CN" sz="2000" dirty="0">
                <a:solidFill>
                  <a:schemeClr val="accent2"/>
                </a:solidFill>
                <a:latin typeface="Comic Sans MS" pitchFamily="66" charset="0"/>
              </a:rPr>
              <a:t>you</a:t>
            </a:r>
            <a:r>
              <a:rPr lang="en-US" altLang="zh-CN" sz="2000" dirty="0">
                <a:latin typeface="Comic Sans MS" pitchFamily="66" charset="0"/>
              </a:rPr>
              <a:t> are!" </a:t>
            </a:r>
          </a:p>
          <a:p>
            <a:pPr>
              <a:lnSpc>
                <a:spcPct val="80000"/>
              </a:lnSpc>
            </a:pPr>
            <a:endParaRPr lang="en-US" altLang="zh-CN" sz="2000" dirty="0">
              <a:latin typeface="Comic Sans MS" pitchFamily="66" charset="0"/>
            </a:endParaRPr>
          </a:p>
          <a:p>
            <a:pPr>
              <a:lnSpc>
                <a:spcPct val="80000"/>
              </a:lnSpc>
            </a:pPr>
            <a:r>
              <a:rPr lang="en-US" altLang="zh-CN" sz="2000" dirty="0">
                <a:latin typeface="Comic Sans MS" pitchFamily="66" charset="0"/>
              </a:rPr>
              <a:t>"Am </a:t>
            </a:r>
            <a:r>
              <a:rPr lang="en-US" altLang="zh-CN" sz="2000" dirty="0">
                <a:solidFill>
                  <a:schemeClr val="accent2"/>
                </a:solidFill>
                <a:latin typeface="Comic Sans MS" pitchFamily="66" charset="0"/>
              </a:rPr>
              <a:t>I</a:t>
            </a:r>
            <a:r>
              <a:rPr lang="en-US" altLang="zh-CN" sz="2000" dirty="0">
                <a:latin typeface="Comic Sans MS" pitchFamily="66" charset="0"/>
              </a:rPr>
              <a:t> not?" </a:t>
            </a:r>
            <a:r>
              <a:rPr lang="en-US" altLang="zh-CN" sz="2000" dirty="0">
                <a:solidFill>
                  <a:schemeClr val="accent2"/>
                </a:solidFill>
                <a:latin typeface="Comic Sans MS" pitchFamily="66" charset="0"/>
              </a:rPr>
              <a:t>the flower</a:t>
            </a:r>
            <a:r>
              <a:rPr lang="en-US" altLang="zh-CN" sz="2000" dirty="0">
                <a:latin typeface="Comic Sans MS" pitchFamily="66" charset="0"/>
              </a:rPr>
              <a:t> responded, sweetly. "And </a:t>
            </a:r>
            <a:r>
              <a:rPr lang="en-US" altLang="zh-CN" sz="2000" dirty="0">
                <a:solidFill>
                  <a:schemeClr val="accent2"/>
                </a:solidFill>
                <a:latin typeface="Comic Sans MS" pitchFamily="66" charset="0"/>
              </a:rPr>
              <a:t>I</a:t>
            </a:r>
            <a:r>
              <a:rPr lang="en-US" altLang="zh-CN" sz="2000" dirty="0">
                <a:latin typeface="Comic Sans MS" pitchFamily="66" charset="0"/>
              </a:rPr>
              <a:t> was born at the same moment as the sun . . ." </a:t>
            </a:r>
          </a:p>
          <a:p>
            <a:pPr>
              <a:lnSpc>
                <a:spcPct val="80000"/>
              </a:lnSpc>
            </a:pPr>
            <a:endParaRPr lang="en-US" altLang="zh-CN" sz="2000" dirty="0">
              <a:latin typeface="Comic Sans MS" pitchFamily="66" charset="0"/>
            </a:endParaRPr>
          </a:p>
          <a:p>
            <a:pPr>
              <a:lnSpc>
                <a:spcPct val="80000"/>
              </a:lnSpc>
            </a:pPr>
            <a:r>
              <a:rPr lang="en-US" altLang="zh-CN" sz="2000" dirty="0">
                <a:solidFill>
                  <a:srgbClr val="3333CC"/>
                </a:solidFill>
                <a:latin typeface="Comic Sans MS" pitchFamily="66" charset="0"/>
              </a:rPr>
              <a:t>The little prince</a:t>
            </a:r>
            <a:r>
              <a:rPr lang="en-US" altLang="zh-CN" sz="2000" dirty="0">
                <a:latin typeface="Comic Sans MS" pitchFamily="66" charset="0"/>
              </a:rPr>
              <a:t> could guess easily enough that </a:t>
            </a:r>
            <a:r>
              <a:rPr lang="en-US" altLang="zh-CN" sz="2000" dirty="0">
                <a:solidFill>
                  <a:schemeClr val="accent2"/>
                </a:solidFill>
                <a:latin typeface="Comic Sans MS" pitchFamily="66" charset="0"/>
              </a:rPr>
              <a:t>she</a:t>
            </a:r>
            <a:r>
              <a:rPr lang="en-US" altLang="zh-CN" sz="2000" dirty="0">
                <a:latin typeface="Comic Sans MS" pitchFamily="66" charset="0"/>
              </a:rPr>
              <a:t> was not any too modest--but how moving--and exciting--</a:t>
            </a:r>
            <a:r>
              <a:rPr lang="en-US" altLang="zh-CN" sz="2000" dirty="0">
                <a:solidFill>
                  <a:schemeClr val="accent2"/>
                </a:solidFill>
                <a:latin typeface="Comic Sans MS" pitchFamily="66" charset="0"/>
              </a:rPr>
              <a:t>she</a:t>
            </a:r>
            <a:r>
              <a:rPr lang="en-US" altLang="zh-CN" sz="2000" dirty="0">
                <a:latin typeface="Comic Sans MS" pitchFamily="66" charset="0"/>
              </a:rPr>
              <a:t> was! </a:t>
            </a:r>
          </a:p>
          <a:p>
            <a:pPr>
              <a:lnSpc>
                <a:spcPct val="80000"/>
              </a:lnSpc>
            </a:pPr>
            <a:endParaRPr lang="en-US" altLang="zh-CN" sz="2000" dirty="0">
              <a:latin typeface="Comic Sans MS" pitchFamily="66" charset="0"/>
            </a:endParaRPr>
          </a:p>
          <a:p>
            <a:pPr>
              <a:lnSpc>
                <a:spcPct val="80000"/>
              </a:lnSpc>
            </a:pPr>
            <a:r>
              <a:rPr lang="en-US" altLang="zh-CN" sz="2000" dirty="0">
                <a:latin typeface="Comic Sans MS" pitchFamily="66" charset="0"/>
              </a:rPr>
              <a:t>"</a:t>
            </a:r>
            <a:r>
              <a:rPr lang="en-US" altLang="zh-CN" sz="2000" dirty="0">
                <a:solidFill>
                  <a:schemeClr val="accent2"/>
                </a:solidFill>
                <a:latin typeface="Comic Sans MS" pitchFamily="66" charset="0"/>
              </a:rPr>
              <a:t>I</a:t>
            </a:r>
            <a:r>
              <a:rPr lang="en-US" altLang="zh-CN" sz="2000" dirty="0">
                <a:latin typeface="Comic Sans MS" pitchFamily="66" charset="0"/>
              </a:rPr>
              <a:t> think it is time for breakfast," </a:t>
            </a:r>
            <a:r>
              <a:rPr lang="en-US" altLang="zh-CN" sz="2000" dirty="0">
                <a:solidFill>
                  <a:schemeClr val="accent2"/>
                </a:solidFill>
                <a:latin typeface="Comic Sans MS" pitchFamily="66" charset="0"/>
              </a:rPr>
              <a:t>she</a:t>
            </a:r>
            <a:r>
              <a:rPr lang="en-US" altLang="zh-CN" sz="2000" dirty="0">
                <a:latin typeface="Comic Sans MS" pitchFamily="66" charset="0"/>
              </a:rPr>
              <a:t> added an instant later. "If </a:t>
            </a:r>
            <a:r>
              <a:rPr lang="en-US" altLang="zh-CN" sz="2000" dirty="0">
                <a:solidFill>
                  <a:srgbClr val="3333CC"/>
                </a:solidFill>
                <a:latin typeface="Comic Sans MS" pitchFamily="66" charset="0"/>
              </a:rPr>
              <a:t>you</a:t>
            </a:r>
            <a:r>
              <a:rPr lang="en-US" altLang="zh-CN" sz="2000" dirty="0">
                <a:latin typeface="Comic Sans MS" pitchFamily="66" charset="0"/>
              </a:rPr>
              <a:t> would have the kindness to think of </a:t>
            </a:r>
            <a:r>
              <a:rPr lang="en-US" altLang="zh-CN" sz="2000" dirty="0">
                <a:solidFill>
                  <a:schemeClr val="accent2"/>
                </a:solidFill>
                <a:latin typeface="Comic Sans MS" pitchFamily="66" charset="0"/>
              </a:rPr>
              <a:t>my</a:t>
            </a:r>
            <a:r>
              <a:rPr lang="en-US" altLang="zh-CN" sz="2000" dirty="0">
                <a:latin typeface="Comic Sans MS" pitchFamily="66" charset="0"/>
              </a:rPr>
              <a:t> needs--" </a:t>
            </a:r>
          </a:p>
          <a:p>
            <a:pPr>
              <a:lnSpc>
                <a:spcPct val="80000"/>
              </a:lnSpc>
            </a:pPr>
            <a:endParaRPr lang="en-US" altLang="zh-CN" sz="2000" dirty="0">
              <a:latin typeface="Comic Sans MS" pitchFamily="66" charset="0"/>
            </a:endParaRPr>
          </a:p>
          <a:p>
            <a:pPr>
              <a:lnSpc>
                <a:spcPct val="80000"/>
              </a:lnSpc>
            </a:pPr>
            <a:r>
              <a:rPr lang="en-US" altLang="zh-CN" sz="2000" dirty="0">
                <a:latin typeface="Comic Sans MS" pitchFamily="66" charset="0"/>
              </a:rPr>
              <a:t>And </a:t>
            </a:r>
            <a:r>
              <a:rPr lang="en-US" altLang="zh-CN" sz="2000" dirty="0">
                <a:solidFill>
                  <a:srgbClr val="3333CC"/>
                </a:solidFill>
                <a:latin typeface="Comic Sans MS" pitchFamily="66" charset="0"/>
              </a:rPr>
              <a:t>the little prince</a:t>
            </a:r>
            <a:r>
              <a:rPr lang="en-US" altLang="zh-CN" sz="2000" dirty="0">
                <a:latin typeface="Comic Sans MS" pitchFamily="66" charset="0"/>
              </a:rPr>
              <a:t>, completely abashed, went to look for a sprinkling-can of fresh water. So, </a:t>
            </a:r>
            <a:r>
              <a:rPr lang="en-US" altLang="zh-CN" sz="2000" dirty="0">
                <a:solidFill>
                  <a:srgbClr val="3333CC"/>
                </a:solidFill>
                <a:latin typeface="Comic Sans MS" pitchFamily="66" charset="0"/>
              </a:rPr>
              <a:t>he</a:t>
            </a:r>
            <a:r>
              <a:rPr lang="en-US" altLang="zh-CN" sz="2000" dirty="0">
                <a:latin typeface="Comic Sans MS" pitchFamily="66" charset="0"/>
              </a:rPr>
              <a:t> tended </a:t>
            </a:r>
            <a:r>
              <a:rPr lang="en-US" altLang="zh-CN" sz="2000" dirty="0">
                <a:solidFill>
                  <a:schemeClr val="accent2"/>
                </a:solidFill>
                <a:latin typeface="Comic Sans MS" pitchFamily="66" charset="0"/>
              </a:rPr>
              <a:t>the flower</a:t>
            </a:r>
            <a:r>
              <a:rPr lang="en-US" altLang="zh-CN" sz="2000" dirty="0">
                <a:latin typeface="Comic Sans MS" pitchFamily="66" charset="0"/>
              </a:rPr>
              <a:t>.</a:t>
            </a:r>
          </a:p>
        </p:txBody>
      </p:sp>
      <p:sp>
        <p:nvSpPr>
          <p:cNvPr id="423945" name="Line 9"/>
          <p:cNvSpPr>
            <a:spLocks noChangeShapeType="1"/>
          </p:cNvSpPr>
          <p:nvPr/>
        </p:nvSpPr>
        <p:spPr bwMode="auto">
          <a:xfrm flipH="1">
            <a:off x="3719513" y="1916114"/>
            <a:ext cx="576262" cy="1728787"/>
          </a:xfrm>
          <a:prstGeom prst="line">
            <a:avLst/>
          </a:prstGeom>
          <a:noFill/>
          <a:ln w="22225">
            <a:solidFill>
              <a:srgbClr val="008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23946" name="Line 10"/>
          <p:cNvSpPr>
            <a:spLocks noChangeShapeType="1"/>
          </p:cNvSpPr>
          <p:nvPr/>
        </p:nvSpPr>
        <p:spPr bwMode="auto">
          <a:xfrm flipV="1">
            <a:off x="3575051" y="4005264"/>
            <a:ext cx="144463" cy="935037"/>
          </a:xfrm>
          <a:prstGeom prst="line">
            <a:avLst/>
          </a:prstGeom>
          <a:noFill/>
          <a:ln w="2222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23947" name="Line 11"/>
          <p:cNvSpPr>
            <a:spLocks noChangeShapeType="1"/>
          </p:cNvSpPr>
          <p:nvPr/>
        </p:nvSpPr>
        <p:spPr bwMode="auto">
          <a:xfrm>
            <a:off x="3575051" y="5172075"/>
            <a:ext cx="792163" cy="215900"/>
          </a:xfrm>
          <a:prstGeom prst="line">
            <a:avLst/>
          </a:prstGeom>
          <a:noFill/>
          <a:ln w="22225">
            <a:solidFill>
              <a:srgbClr val="008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23948" name="Line 12"/>
          <p:cNvSpPr>
            <a:spLocks noChangeShapeType="1"/>
          </p:cNvSpPr>
          <p:nvPr/>
        </p:nvSpPr>
        <p:spPr bwMode="auto">
          <a:xfrm>
            <a:off x="5232400" y="5516564"/>
            <a:ext cx="1727200" cy="288925"/>
          </a:xfrm>
          <a:prstGeom prst="line">
            <a:avLst/>
          </a:prstGeom>
          <a:noFill/>
          <a:ln w="22225">
            <a:solidFill>
              <a:srgbClr val="008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Tree>
    <p:custDataLst>
      <p:tags r:id="rId1"/>
    </p:custDataLst>
    <p:extLst>
      <p:ext uri="{BB962C8B-B14F-4D97-AF65-F5344CB8AC3E}">
        <p14:creationId xmlns:p14="http://schemas.microsoft.com/office/powerpoint/2010/main" val="4070403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3939"/>
                                        </p:tgtEl>
                                        <p:attrNameLst>
                                          <p:attrName>style.visibility</p:attrName>
                                        </p:attrNameLst>
                                      </p:cBhvr>
                                      <p:to>
                                        <p:strVal val="visible"/>
                                      </p:to>
                                    </p:set>
                                    <p:animEffect transition="in" filter="blinds(horizontal)">
                                      <p:cBhvr>
                                        <p:cTn id="7" dur="500"/>
                                        <p:tgtEl>
                                          <p:spTgt spid="42393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23940"/>
                                        </p:tgtEl>
                                        <p:attrNameLst>
                                          <p:attrName>style.visibility</p:attrName>
                                        </p:attrNameLst>
                                      </p:cBhvr>
                                      <p:to>
                                        <p:strVal val="visible"/>
                                      </p:to>
                                    </p:set>
                                    <p:animEffect transition="in" filter="blinds(horizontal)">
                                      <p:cBhvr>
                                        <p:cTn id="10" dur="500"/>
                                        <p:tgtEl>
                                          <p:spTgt spid="42394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23941"/>
                                        </p:tgtEl>
                                        <p:attrNameLst>
                                          <p:attrName>style.visibility</p:attrName>
                                        </p:attrNameLst>
                                      </p:cBhvr>
                                      <p:to>
                                        <p:strVal val="visible"/>
                                      </p:to>
                                    </p:set>
                                    <p:animEffect transition="in" filter="blinds(horizontal)">
                                      <p:cBhvr>
                                        <p:cTn id="13" dur="500"/>
                                        <p:tgtEl>
                                          <p:spTgt spid="42394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23942"/>
                                        </p:tgtEl>
                                        <p:attrNameLst>
                                          <p:attrName>style.visibility</p:attrName>
                                        </p:attrNameLst>
                                      </p:cBhvr>
                                      <p:to>
                                        <p:strVal val="visible"/>
                                      </p:to>
                                    </p:set>
                                    <p:animEffect transition="in" filter="blinds(horizontal)">
                                      <p:cBhvr>
                                        <p:cTn id="16" dur="500"/>
                                        <p:tgtEl>
                                          <p:spTgt spid="42394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23943"/>
                                        </p:tgtEl>
                                        <p:attrNameLst>
                                          <p:attrName>style.visibility</p:attrName>
                                        </p:attrNameLst>
                                      </p:cBhvr>
                                      <p:to>
                                        <p:strVal val="visible"/>
                                      </p:to>
                                    </p:set>
                                    <p:animEffect transition="in" filter="blinds(horizontal)">
                                      <p:cBhvr>
                                        <p:cTn id="19" dur="500"/>
                                        <p:tgtEl>
                                          <p:spTgt spid="42394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23945"/>
                                        </p:tgtEl>
                                        <p:attrNameLst>
                                          <p:attrName>style.visibility</p:attrName>
                                        </p:attrNameLst>
                                      </p:cBhvr>
                                      <p:to>
                                        <p:strVal val="visible"/>
                                      </p:to>
                                    </p:set>
                                    <p:animEffect transition="in" filter="blinds(horizontal)">
                                      <p:cBhvr>
                                        <p:cTn id="22" dur="500"/>
                                        <p:tgtEl>
                                          <p:spTgt spid="4239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23946"/>
                                        </p:tgtEl>
                                        <p:attrNameLst>
                                          <p:attrName>style.visibility</p:attrName>
                                        </p:attrNameLst>
                                      </p:cBhvr>
                                      <p:to>
                                        <p:strVal val="visible"/>
                                      </p:to>
                                    </p:set>
                                    <p:animEffect transition="in" filter="blinds(horizontal)">
                                      <p:cBhvr>
                                        <p:cTn id="25" dur="500"/>
                                        <p:tgtEl>
                                          <p:spTgt spid="42394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23947"/>
                                        </p:tgtEl>
                                        <p:attrNameLst>
                                          <p:attrName>style.visibility</p:attrName>
                                        </p:attrNameLst>
                                      </p:cBhvr>
                                      <p:to>
                                        <p:strVal val="visible"/>
                                      </p:to>
                                    </p:set>
                                    <p:animEffect transition="in" filter="blinds(horizontal)">
                                      <p:cBhvr>
                                        <p:cTn id="28" dur="500"/>
                                        <p:tgtEl>
                                          <p:spTgt spid="42394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23948"/>
                                        </p:tgtEl>
                                        <p:attrNameLst>
                                          <p:attrName>style.visibility</p:attrName>
                                        </p:attrNameLst>
                                      </p:cBhvr>
                                      <p:to>
                                        <p:strVal val="visible"/>
                                      </p:to>
                                    </p:set>
                                    <p:animEffect transition="in" filter="blinds(horizontal)">
                                      <p:cBhvr>
                                        <p:cTn id="31" dur="500"/>
                                        <p:tgtEl>
                                          <p:spTgt spid="423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animBg="1"/>
      <p:bldP spid="423940" grpId="0" animBg="1"/>
      <p:bldP spid="423941" grpId="0" animBg="1"/>
      <p:bldP spid="423942" grpId="0" animBg="1"/>
      <p:bldP spid="423943" grpId="0" animBg="1"/>
      <p:bldP spid="423945" grpId="0" animBg="1"/>
      <p:bldP spid="423946" grpId="0" animBg="1"/>
      <p:bldP spid="423947" grpId="0" animBg="1"/>
      <p:bldP spid="42394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1889637" y="2655500"/>
            <a:ext cx="7010400" cy="2636538"/>
          </a:xfrm>
          <a:prstGeom prst="rect">
            <a:avLst/>
          </a:prstGeom>
          <a:solidFill>
            <a:srgbClr val="CCECFF"/>
          </a:solidFill>
          <a:ln w="9525">
            <a:solidFill>
              <a:schemeClr val="tx1"/>
            </a:solidFill>
            <a:miter lim="800000"/>
            <a:headEnd/>
            <a:tailEnd/>
          </a:ln>
        </p:spPr>
        <p:txBody>
          <a:bodyPr wrap="none" anchor="ctr"/>
          <a:lstStyle/>
          <a:p>
            <a:endParaRPr lang="en-US" sz="8800">
              <a:cs typeface="Arial" pitchFamily="34" charset="0"/>
            </a:endParaRPr>
          </a:p>
        </p:txBody>
      </p:sp>
      <p:sp>
        <p:nvSpPr>
          <p:cNvPr id="65539" name="Rectangle 4"/>
          <p:cNvSpPr>
            <a:spLocks noGrp="1" noChangeArrowheads="1"/>
          </p:cNvSpPr>
          <p:nvPr>
            <p:ph type="body" idx="4294967295"/>
          </p:nvPr>
        </p:nvSpPr>
        <p:spPr>
          <a:xfrm>
            <a:off x="1508637" y="1549591"/>
            <a:ext cx="7772400" cy="500472"/>
          </a:xfrm>
        </p:spPr>
        <p:txBody>
          <a:bodyPr>
            <a:noAutofit/>
          </a:bodyPr>
          <a:lstStyle/>
          <a:p>
            <a:pPr>
              <a:buFont typeface="Wingdings" pitchFamily="2" charset="2"/>
              <a:buNone/>
            </a:pPr>
            <a:r>
              <a:rPr lang="en-US" altLang="zh-CN" sz="2400" b="1" dirty="0"/>
              <a:t>relation</a:t>
            </a:r>
            <a:r>
              <a:rPr lang="en-US" altLang="zh-CN" sz="2400" dirty="0"/>
              <a:t>:   a semantic relationship between two entities</a:t>
            </a:r>
          </a:p>
          <a:p>
            <a:pPr lvl="1">
              <a:buFont typeface="Wingdings" pitchFamily="2" charset="2"/>
              <a:buNone/>
            </a:pPr>
            <a:endParaRPr lang="en-US" altLang="zh-CN" sz="1400" i="1" dirty="0"/>
          </a:p>
          <a:p>
            <a:pPr lvl="1">
              <a:buFont typeface="Wingdings" pitchFamily="2" charset="2"/>
              <a:buNone/>
            </a:pPr>
            <a:endParaRPr lang="en-US" altLang="zh-CN" sz="1400" i="1" dirty="0"/>
          </a:p>
          <a:p>
            <a:pPr lvl="1">
              <a:buFont typeface="Wingdings" pitchFamily="2" charset="2"/>
              <a:buNone/>
            </a:pPr>
            <a:r>
              <a:rPr lang="en-US" altLang="zh-CN" sz="1400" i="1" dirty="0"/>
              <a:t>ACE relation type		example</a:t>
            </a:r>
          </a:p>
          <a:p>
            <a:pPr lvl="1">
              <a:buFont typeface="Wingdings" pitchFamily="2" charset="2"/>
              <a:buNone/>
            </a:pPr>
            <a:r>
              <a:rPr lang="en-US" altLang="zh-CN" sz="1400" dirty="0"/>
              <a:t>Agent-Artifact 		</a:t>
            </a:r>
            <a:r>
              <a:rPr lang="en-US" altLang="zh-CN" sz="1400" dirty="0">
                <a:latin typeface="Helvetica-Oblique"/>
              </a:rPr>
              <a:t>Rubin Military Design, the </a:t>
            </a:r>
            <a:r>
              <a:rPr lang="en-US" altLang="zh-CN" sz="1400" b="1" dirty="0">
                <a:latin typeface="Helvetica-Oblique"/>
              </a:rPr>
              <a:t>makers</a:t>
            </a:r>
            <a:r>
              <a:rPr lang="en-US" altLang="zh-CN" sz="1400" dirty="0">
                <a:latin typeface="Helvetica-Oblique"/>
              </a:rPr>
              <a:t> of the </a:t>
            </a:r>
            <a:r>
              <a:rPr lang="en-US" altLang="zh-CN" sz="1400" b="1" dirty="0">
                <a:latin typeface="Helvetica-Oblique"/>
              </a:rPr>
              <a:t>Kursk</a:t>
            </a:r>
            <a:endParaRPr lang="en-US" altLang="zh-CN" sz="1400" dirty="0"/>
          </a:p>
          <a:p>
            <a:pPr lvl="1">
              <a:buFont typeface="Wingdings" pitchFamily="2" charset="2"/>
              <a:buNone/>
            </a:pPr>
            <a:r>
              <a:rPr lang="en-US" altLang="zh-CN" sz="1400" dirty="0"/>
              <a:t>Discourse 		</a:t>
            </a:r>
            <a:r>
              <a:rPr lang="en-US" altLang="zh-CN" sz="1400" b="1" dirty="0">
                <a:latin typeface="Helvetica-Oblique"/>
              </a:rPr>
              <a:t>each</a:t>
            </a:r>
            <a:r>
              <a:rPr lang="en-US" altLang="zh-CN" sz="1400" dirty="0">
                <a:latin typeface="Helvetica-Oblique"/>
              </a:rPr>
              <a:t> of </a:t>
            </a:r>
            <a:r>
              <a:rPr lang="en-US" altLang="zh-CN" sz="1400" b="1" dirty="0">
                <a:latin typeface="Helvetica-Oblique"/>
              </a:rPr>
              <a:t>whom</a:t>
            </a:r>
            <a:r>
              <a:rPr lang="en-US" altLang="zh-CN" sz="1400" dirty="0"/>
              <a:t>	</a:t>
            </a:r>
          </a:p>
          <a:p>
            <a:pPr lvl="1">
              <a:buFont typeface="Wingdings" pitchFamily="2" charset="2"/>
              <a:buNone/>
            </a:pPr>
            <a:r>
              <a:rPr lang="en-US" altLang="zh-CN" sz="1400" dirty="0"/>
              <a:t>Employment/ Membership	</a:t>
            </a:r>
            <a:r>
              <a:rPr lang="en-US" altLang="zh-CN" sz="1400" dirty="0">
                <a:latin typeface="Helvetica-Oblique"/>
              </a:rPr>
              <a:t>Mr. Smith, a senior </a:t>
            </a:r>
            <a:r>
              <a:rPr lang="en-US" altLang="zh-CN" sz="1400" b="1" dirty="0">
                <a:latin typeface="Helvetica-Oblique"/>
              </a:rPr>
              <a:t>programmer</a:t>
            </a:r>
            <a:r>
              <a:rPr lang="en-US" altLang="zh-CN" sz="1400" dirty="0">
                <a:latin typeface="Helvetica-Oblique"/>
              </a:rPr>
              <a:t> at </a:t>
            </a:r>
            <a:r>
              <a:rPr lang="en-US" altLang="zh-CN" sz="1400" b="1" dirty="0">
                <a:latin typeface="Helvetica-Oblique"/>
              </a:rPr>
              <a:t>Microsoft</a:t>
            </a:r>
            <a:r>
              <a:rPr lang="en-US" altLang="zh-CN" sz="1400" dirty="0"/>
              <a:t>	</a:t>
            </a:r>
          </a:p>
          <a:p>
            <a:pPr lvl="1">
              <a:buFont typeface="Wingdings" pitchFamily="2" charset="2"/>
              <a:buNone/>
            </a:pPr>
            <a:r>
              <a:rPr lang="en-US" altLang="zh-CN" sz="1400" dirty="0"/>
              <a:t>Place-Affiliation 	                       </a:t>
            </a:r>
            <a:r>
              <a:rPr lang="en-US" altLang="zh-CN" sz="1400" b="1" dirty="0">
                <a:latin typeface="Helvetica-Oblique"/>
              </a:rPr>
              <a:t>Salzburg</a:t>
            </a:r>
            <a:r>
              <a:rPr lang="en-US" altLang="zh-CN" sz="1400" dirty="0">
                <a:latin typeface="Helvetica-Oblique"/>
              </a:rPr>
              <a:t> Red Cross </a:t>
            </a:r>
            <a:r>
              <a:rPr lang="en-US" altLang="zh-CN" sz="1400" b="1" dirty="0">
                <a:latin typeface="Helvetica-Oblique"/>
              </a:rPr>
              <a:t>officials</a:t>
            </a:r>
            <a:r>
              <a:rPr lang="en-US" altLang="zh-CN" sz="1400" dirty="0"/>
              <a:t>	</a:t>
            </a:r>
          </a:p>
          <a:p>
            <a:pPr lvl="1">
              <a:buFont typeface="Wingdings" pitchFamily="2" charset="2"/>
              <a:buNone/>
            </a:pPr>
            <a:r>
              <a:rPr lang="en-US" altLang="zh-CN" sz="1400" dirty="0"/>
              <a:t>Person-Social 		</a:t>
            </a:r>
            <a:r>
              <a:rPr lang="en-US" altLang="zh-CN" sz="1400" b="1" dirty="0">
                <a:latin typeface="Helvetica-Oblique"/>
              </a:rPr>
              <a:t>relatives</a:t>
            </a:r>
            <a:r>
              <a:rPr lang="en-US" altLang="zh-CN" sz="1400" dirty="0">
                <a:latin typeface="Helvetica-Oblique"/>
              </a:rPr>
              <a:t> of the </a:t>
            </a:r>
            <a:r>
              <a:rPr lang="en-US" altLang="zh-CN" sz="1400" b="1" dirty="0">
                <a:latin typeface="Helvetica-Oblique"/>
              </a:rPr>
              <a:t>dead</a:t>
            </a:r>
            <a:endParaRPr lang="en-US" altLang="zh-CN" sz="1400" dirty="0"/>
          </a:p>
          <a:p>
            <a:pPr lvl="1">
              <a:buFont typeface="Wingdings" pitchFamily="2" charset="2"/>
              <a:buNone/>
            </a:pPr>
            <a:r>
              <a:rPr lang="en-US" altLang="zh-CN" sz="1400" dirty="0"/>
              <a:t>Physical  		</a:t>
            </a:r>
            <a:r>
              <a:rPr lang="en-US" altLang="zh-CN" sz="1400" dirty="0">
                <a:latin typeface="Helvetica-Oblique"/>
              </a:rPr>
              <a:t>a </a:t>
            </a:r>
            <a:r>
              <a:rPr lang="en-US" altLang="zh-CN" sz="1400" b="1" dirty="0">
                <a:latin typeface="Helvetica-Oblique"/>
              </a:rPr>
              <a:t>town</a:t>
            </a:r>
            <a:r>
              <a:rPr lang="en-US" altLang="zh-CN" sz="1400" dirty="0">
                <a:latin typeface="Helvetica-Oblique"/>
              </a:rPr>
              <a:t> some 50 miles south of </a:t>
            </a:r>
            <a:r>
              <a:rPr lang="en-US" altLang="zh-CN" sz="1400" b="1" dirty="0">
                <a:latin typeface="Helvetica-Oblique"/>
              </a:rPr>
              <a:t>Salzburg</a:t>
            </a:r>
          </a:p>
          <a:p>
            <a:pPr lvl="1">
              <a:buFont typeface="Wingdings" pitchFamily="2" charset="2"/>
              <a:buNone/>
            </a:pPr>
            <a:r>
              <a:rPr lang="en-US" altLang="zh-CN" sz="1400" dirty="0"/>
              <a:t>Other-Affiliation 	                         </a:t>
            </a:r>
            <a:r>
              <a:rPr lang="en-US" altLang="zh-CN" sz="1400" b="1" dirty="0">
                <a:latin typeface="Helvetica-Oblique"/>
              </a:rPr>
              <a:t>Republican senators</a:t>
            </a:r>
            <a:endParaRPr lang="en-US" altLang="zh-CN" sz="1400" dirty="0"/>
          </a:p>
        </p:txBody>
      </p:sp>
      <p:sp>
        <p:nvSpPr>
          <p:cNvPr id="65540" name="Line 5"/>
          <p:cNvSpPr>
            <a:spLocks noChangeShapeType="1"/>
          </p:cNvSpPr>
          <p:nvPr/>
        </p:nvSpPr>
        <p:spPr bwMode="auto">
          <a:xfrm>
            <a:off x="1889637" y="3035688"/>
            <a:ext cx="70104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8800"/>
          </a:p>
        </p:txBody>
      </p:sp>
      <p:sp>
        <p:nvSpPr>
          <p:cNvPr id="65541" name="Rectangle 5"/>
          <p:cNvSpPr>
            <a:spLocks noChangeArrowheads="1"/>
          </p:cNvSpPr>
          <p:nvPr/>
        </p:nvSpPr>
        <p:spPr bwMode="auto">
          <a:xfrm>
            <a:off x="2438400" y="304801"/>
            <a:ext cx="8229600" cy="113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eaLnBrk="1" hangingPunct="1"/>
            <a:r>
              <a:rPr lang="en-US" altLang="zh-CN" sz="3800" dirty="0">
                <a:solidFill>
                  <a:srgbClr val="FF0000"/>
                </a:solidFill>
                <a:latin typeface="Garamond" pitchFamily="18" charset="0"/>
                <a:cs typeface="Arial" pitchFamily="34" charset="0"/>
              </a:rPr>
              <a:t>Relation Extraction</a:t>
            </a:r>
          </a:p>
        </p:txBody>
      </p:sp>
    </p:spTree>
    <p:extLst>
      <p:ext uri="{BB962C8B-B14F-4D97-AF65-F5344CB8AC3E}">
        <p14:creationId xmlns:p14="http://schemas.microsoft.com/office/powerpoint/2010/main" val="226298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3"/>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fld id="{62976F8D-7EAF-4D2E-8304-E536E083477B}" type="slidenum">
              <a:rPr lang="en-US" sz="1200">
                <a:latin typeface="Garamond" pitchFamily="18" charset="0"/>
              </a:rPr>
              <a:pPr algn="r"/>
              <a:t>15</a:t>
            </a:fld>
            <a:endParaRPr lang="en-US" sz="1200">
              <a:latin typeface="Garamond" pitchFamily="18" charset="0"/>
            </a:endParaRPr>
          </a:p>
        </p:txBody>
      </p:sp>
      <p:sp>
        <p:nvSpPr>
          <p:cNvPr id="66564" name="Rectangle 3"/>
          <p:cNvSpPr>
            <a:spLocks noGrp="1" noChangeArrowheads="1"/>
          </p:cNvSpPr>
          <p:nvPr>
            <p:ph sz="quarter" idx="4294967295"/>
          </p:nvPr>
        </p:nvSpPr>
        <p:spPr>
          <a:xfrm>
            <a:off x="2736850" y="1763714"/>
            <a:ext cx="7931150" cy="4937125"/>
          </a:xfrm>
        </p:spPr>
        <p:txBody>
          <a:bodyPr/>
          <a:lstStyle/>
          <a:p>
            <a:pPr marL="273050" indent="-273050">
              <a:lnSpc>
                <a:spcPct val="80000"/>
              </a:lnSpc>
            </a:pPr>
            <a:r>
              <a:rPr lang="en-US" sz="1900" i="1">
                <a:ea typeface="PMingLiU" pitchFamily="18" charset="-120"/>
              </a:rPr>
              <a:t>In </a:t>
            </a:r>
            <a:r>
              <a:rPr lang="en-US" sz="1900" b="1" i="1">
                <a:solidFill>
                  <a:srgbClr val="FF3300"/>
                </a:solidFill>
                <a:ea typeface="PMingLiU" pitchFamily="18" charset="-120"/>
              </a:rPr>
              <a:t>1975</a:t>
            </a:r>
            <a:r>
              <a:rPr lang="en-US" sz="1900" i="1">
                <a:ea typeface="PMingLiU" pitchFamily="18" charset="-120"/>
              </a:rPr>
              <a:t>, after being fired from Columbia amid allegations that he used company funds to pay for his son's bar mitzvah, </a:t>
            </a:r>
            <a:r>
              <a:rPr lang="en-US" sz="1900" b="1" i="1">
                <a:solidFill>
                  <a:srgbClr val="FF3300"/>
                </a:solidFill>
                <a:ea typeface="PMingLiU" pitchFamily="18" charset="-120"/>
              </a:rPr>
              <a:t>Davis</a:t>
            </a:r>
            <a:r>
              <a:rPr lang="en-US" sz="1900" i="1">
                <a:ea typeface="PMingLiU" pitchFamily="18" charset="-120"/>
              </a:rPr>
              <a:t> founded </a:t>
            </a:r>
            <a:r>
              <a:rPr lang="en-US" sz="1900" b="1" i="1">
                <a:solidFill>
                  <a:srgbClr val="FF3300"/>
                </a:solidFill>
                <a:ea typeface="PMingLiU" pitchFamily="18" charset="-120"/>
              </a:rPr>
              <a:t>Arista</a:t>
            </a:r>
            <a:endParaRPr lang="en-US" sz="1900" i="1">
              <a:ea typeface="MS PGothic" pitchFamily="34" charset="-128"/>
            </a:endParaRPr>
          </a:p>
          <a:p>
            <a:pPr marL="547688" lvl="1" indent="-273050">
              <a:lnSpc>
                <a:spcPct val="80000"/>
              </a:lnSpc>
            </a:pPr>
            <a:r>
              <a:rPr lang="en-US" sz="2000"/>
              <a:t>Is </a:t>
            </a:r>
            <a:r>
              <a:rPr lang="ja-JP" altLang="en-US" sz="2000"/>
              <a:t>‘</a:t>
            </a:r>
            <a:r>
              <a:rPr lang="en-US" altLang="ja-JP" sz="2000"/>
              <a:t>1975</a:t>
            </a:r>
            <a:r>
              <a:rPr lang="ja-JP" altLang="en-US" sz="2000"/>
              <a:t>’</a:t>
            </a:r>
            <a:r>
              <a:rPr lang="en-US" altLang="ja-JP" sz="2000"/>
              <a:t> related to the employee_of relation between Davis and Arista?</a:t>
            </a:r>
          </a:p>
          <a:p>
            <a:pPr marL="547688" lvl="1" indent="-273050">
              <a:lnSpc>
                <a:spcPct val="80000"/>
              </a:lnSpc>
            </a:pPr>
            <a:r>
              <a:rPr lang="en-US" sz="2000"/>
              <a:t>If so, does it indicate START, END, HOLDS… ?</a:t>
            </a:r>
          </a:p>
          <a:p>
            <a:pPr marL="547688" lvl="1" indent="-273050">
              <a:lnSpc>
                <a:spcPct val="80000"/>
              </a:lnSpc>
            </a:pPr>
            <a:endParaRPr lang="en-US" sz="1300"/>
          </a:p>
          <a:p>
            <a:pPr marL="273050" indent="-273050">
              <a:lnSpc>
                <a:spcPct val="80000"/>
              </a:lnSpc>
            </a:pPr>
            <a:r>
              <a:rPr lang="en-US" sz="1900">
                <a:ea typeface="MS PGothic" pitchFamily="34" charset="-128"/>
              </a:rPr>
              <a:t>Each classification instance represents a temporal expression in the context of the entity and slot value.</a:t>
            </a:r>
            <a:br>
              <a:rPr lang="en-US" sz="1900">
                <a:ea typeface="MS PGothic" pitchFamily="34" charset="-128"/>
              </a:rPr>
            </a:br>
            <a:endParaRPr lang="en-US" sz="1900">
              <a:ea typeface="MS PGothic" pitchFamily="34" charset="-128"/>
            </a:endParaRPr>
          </a:p>
          <a:p>
            <a:pPr marL="273050" indent="-273050">
              <a:lnSpc>
                <a:spcPct val="80000"/>
              </a:lnSpc>
            </a:pPr>
            <a:r>
              <a:rPr lang="en-US" sz="1900">
                <a:ea typeface="MS PGothic" pitchFamily="34" charset="-128"/>
              </a:rPr>
              <a:t>We consider the following classes</a:t>
            </a:r>
          </a:p>
          <a:p>
            <a:pPr marL="547688" lvl="1" indent="-273050">
              <a:lnSpc>
                <a:spcPct val="80000"/>
              </a:lnSpc>
              <a:spcAft>
                <a:spcPts val="600"/>
              </a:spcAft>
            </a:pPr>
            <a:r>
              <a:rPr lang="en-US" sz="1700">
                <a:ea typeface="PMingLiU" pitchFamily="18" charset="-120"/>
              </a:rPr>
              <a:t>START	</a:t>
            </a:r>
            <a:r>
              <a:rPr lang="en-US" sz="1500" i="1">
                <a:solidFill>
                  <a:srgbClr val="0350FB"/>
                </a:solidFill>
                <a:ea typeface="PMingLiU" pitchFamily="18" charset="-120"/>
              </a:rPr>
              <a:t>Rob </a:t>
            </a:r>
            <a:r>
              <a:rPr lang="en-US" sz="1500" i="1">
                <a:ea typeface="PMingLiU" pitchFamily="18" charset="-120"/>
              </a:rPr>
              <a:t>joined </a:t>
            </a:r>
            <a:r>
              <a:rPr lang="en-US" sz="1500" i="1">
                <a:solidFill>
                  <a:srgbClr val="0350FB"/>
                </a:solidFill>
                <a:ea typeface="PMingLiU" pitchFamily="18" charset="-120"/>
              </a:rPr>
              <a:t>Microsoft </a:t>
            </a:r>
            <a:r>
              <a:rPr lang="en-US" sz="1500" i="1">
                <a:solidFill>
                  <a:srgbClr val="000000"/>
                </a:solidFill>
                <a:ea typeface="PMingLiU" pitchFamily="18" charset="-120"/>
              </a:rPr>
              <a:t>in </a:t>
            </a:r>
            <a:r>
              <a:rPr lang="en-US" sz="1500" i="1">
                <a:solidFill>
                  <a:srgbClr val="0350FB"/>
                </a:solidFill>
                <a:ea typeface="PMingLiU" pitchFamily="18" charset="-120"/>
              </a:rPr>
              <a:t>1999.</a:t>
            </a:r>
            <a:endParaRPr lang="en-US" sz="1500">
              <a:solidFill>
                <a:srgbClr val="0350FB"/>
              </a:solidFill>
              <a:ea typeface="PMingLiU" pitchFamily="18" charset="-120"/>
            </a:endParaRPr>
          </a:p>
          <a:p>
            <a:pPr marL="547688" lvl="1" indent="-273050">
              <a:lnSpc>
                <a:spcPct val="80000"/>
              </a:lnSpc>
              <a:spcAft>
                <a:spcPts val="600"/>
              </a:spcAft>
            </a:pPr>
            <a:r>
              <a:rPr lang="en-US" sz="1700">
                <a:ea typeface="PMingLiU" pitchFamily="18" charset="-120"/>
              </a:rPr>
              <a:t>END	</a:t>
            </a:r>
            <a:r>
              <a:rPr lang="en-US" sz="1500" i="1">
                <a:solidFill>
                  <a:srgbClr val="0350FB"/>
                </a:solidFill>
                <a:ea typeface="PMingLiU" pitchFamily="18" charset="-120"/>
              </a:rPr>
              <a:t>Rob </a:t>
            </a:r>
            <a:r>
              <a:rPr lang="en-US" sz="1500" i="1">
                <a:solidFill>
                  <a:srgbClr val="000000"/>
                </a:solidFill>
                <a:ea typeface="PMingLiU" pitchFamily="18" charset="-120"/>
              </a:rPr>
              <a:t>left </a:t>
            </a:r>
            <a:r>
              <a:rPr lang="en-US" sz="1500" i="1">
                <a:solidFill>
                  <a:srgbClr val="0350FB"/>
                </a:solidFill>
                <a:ea typeface="PMingLiU" pitchFamily="18" charset="-120"/>
              </a:rPr>
              <a:t>Microsoft </a:t>
            </a:r>
            <a:r>
              <a:rPr lang="en-US" sz="1500" i="1">
                <a:solidFill>
                  <a:srgbClr val="000000"/>
                </a:solidFill>
                <a:ea typeface="PMingLiU" pitchFamily="18" charset="-120"/>
              </a:rPr>
              <a:t>in </a:t>
            </a:r>
            <a:r>
              <a:rPr lang="en-US" sz="1500" i="1">
                <a:solidFill>
                  <a:srgbClr val="0350FB"/>
                </a:solidFill>
                <a:ea typeface="PMingLiU" pitchFamily="18" charset="-120"/>
              </a:rPr>
              <a:t>1999.</a:t>
            </a:r>
            <a:endParaRPr lang="en-US" sz="1500">
              <a:ea typeface="PMingLiU" pitchFamily="18" charset="-120"/>
            </a:endParaRPr>
          </a:p>
          <a:p>
            <a:pPr marL="547688" lvl="1" indent="-273050">
              <a:lnSpc>
                <a:spcPct val="80000"/>
              </a:lnSpc>
              <a:spcAft>
                <a:spcPts val="600"/>
              </a:spcAft>
            </a:pPr>
            <a:r>
              <a:rPr lang="en-US" sz="1700">
                <a:ea typeface="PMingLiU" pitchFamily="18" charset="-120"/>
              </a:rPr>
              <a:t>HOLDS	</a:t>
            </a:r>
            <a:r>
              <a:rPr lang="en-US" sz="1500" i="1">
                <a:solidFill>
                  <a:srgbClr val="000000"/>
                </a:solidFill>
                <a:ea typeface="PMingLiU" pitchFamily="18" charset="-120"/>
              </a:rPr>
              <a:t>In </a:t>
            </a:r>
            <a:r>
              <a:rPr lang="en-US" sz="1500" i="1">
                <a:solidFill>
                  <a:srgbClr val="0350FB"/>
                </a:solidFill>
                <a:ea typeface="PMingLiU" pitchFamily="18" charset="-120"/>
              </a:rPr>
              <a:t>1999 Rob </a:t>
            </a:r>
            <a:r>
              <a:rPr lang="en-US" sz="1500" i="1">
                <a:solidFill>
                  <a:srgbClr val="000000"/>
                </a:solidFill>
                <a:ea typeface="PMingLiU" pitchFamily="18" charset="-120"/>
              </a:rPr>
              <a:t>was still working for </a:t>
            </a:r>
            <a:r>
              <a:rPr lang="en-US" sz="1500" i="1">
                <a:solidFill>
                  <a:srgbClr val="0350FB"/>
                </a:solidFill>
                <a:ea typeface="PMingLiU" pitchFamily="18" charset="-120"/>
              </a:rPr>
              <a:t>Microsoft.</a:t>
            </a:r>
          </a:p>
          <a:p>
            <a:pPr marL="547688" lvl="1" indent="-273050">
              <a:lnSpc>
                <a:spcPct val="80000"/>
              </a:lnSpc>
              <a:spcAft>
                <a:spcPts val="600"/>
              </a:spcAft>
            </a:pPr>
            <a:r>
              <a:rPr lang="en-US" sz="1700">
                <a:ea typeface="PMingLiU" pitchFamily="18" charset="-120"/>
              </a:rPr>
              <a:t>RANGE	</a:t>
            </a:r>
            <a:r>
              <a:rPr lang="en-US" sz="1500" i="1">
                <a:solidFill>
                  <a:srgbClr val="0350FB"/>
                </a:solidFill>
                <a:ea typeface="PMingLiU" pitchFamily="18" charset="-120"/>
              </a:rPr>
              <a:t>Rob </a:t>
            </a:r>
            <a:r>
              <a:rPr lang="en-US" sz="1500" i="1">
                <a:solidFill>
                  <a:srgbClr val="000000"/>
                </a:solidFill>
                <a:ea typeface="PMingLiU" pitchFamily="18" charset="-120"/>
              </a:rPr>
              <a:t>has worked for </a:t>
            </a:r>
            <a:r>
              <a:rPr lang="en-US" sz="1500" i="1">
                <a:solidFill>
                  <a:srgbClr val="0350FB"/>
                </a:solidFill>
                <a:ea typeface="PMingLiU" pitchFamily="18" charset="-120"/>
              </a:rPr>
              <a:t>Microsoft </a:t>
            </a:r>
            <a:r>
              <a:rPr lang="en-US" sz="1500" i="1">
                <a:solidFill>
                  <a:srgbClr val="000000"/>
                </a:solidFill>
                <a:ea typeface="PMingLiU" pitchFamily="18" charset="-120"/>
              </a:rPr>
              <a:t>for </a:t>
            </a:r>
            <a:r>
              <a:rPr lang="en-US" sz="1500" i="1">
                <a:solidFill>
                  <a:srgbClr val="0350FB"/>
                </a:solidFill>
                <a:ea typeface="PMingLiU" pitchFamily="18" charset="-120"/>
              </a:rPr>
              <a:t>the last ten years.</a:t>
            </a:r>
          </a:p>
          <a:p>
            <a:pPr marL="547688" lvl="1" indent="-273050">
              <a:lnSpc>
                <a:spcPct val="80000"/>
              </a:lnSpc>
              <a:spcAft>
                <a:spcPts val="600"/>
              </a:spcAft>
            </a:pPr>
            <a:r>
              <a:rPr lang="en-US" sz="1700">
                <a:ea typeface="PMingLiU" pitchFamily="18" charset="-120"/>
              </a:rPr>
              <a:t>NONE	</a:t>
            </a:r>
            <a:r>
              <a:rPr lang="en-US" sz="1500" i="1">
                <a:solidFill>
                  <a:srgbClr val="0350FB"/>
                </a:solidFill>
                <a:ea typeface="PMingLiU" pitchFamily="18" charset="-120"/>
              </a:rPr>
              <a:t>Last Sunday Rob</a:t>
            </a:r>
            <a:r>
              <a:rPr lang="ja-JP" altLang="en-US" sz="1500" i="1">
                <a:solidFill>
                  <a:srgbClr val="0350FB"/>
                </a:solidFill>
                <a:ea typeface="PMingLiU" pitchFamily="18" charset="-120"/>
              </a:rPr>
              <a:t>’</a:t>
            </a:r>
            <a:r>
              <a:rPr lang="en-US" altLang="ja-JP" sz="1500" i="1">
                <a:solidFill>
                  <a:srgbClr val="000000"/>
                </a:solidFill>
                <a:ea typeface="PMingLiU" pitchFamily="18" charset="-120"/>
              </a:rPr>
              <a:t>s friend joined</a:t>
            </a:r>
            <a:r>
              <a:rPr lang="en-US" altLang="ja-JP" sz="1500" i="1">
                <a:solidFill>
                  <a:srgbClr val="0350FB"/>
                </a:solidFill>
                <a:ea typeface="PMingLiU" pitchFamily="18" charset="-120"/>
              </a:rPr>
              <a:t> Microsoft.</a:t>
            </a:r>
            <a:endParaRPr lang="en-US" altLang="ja-JP" sz="1500"/>
          </a:p>
          <a:p>
            <a:pPr marL="547688" lvl="1" indent="-273050">
              <a:lnSpc>
                <a:spcPct val="80000"/>
              </a:lnSpc>
              <a:buNone/>
            </a:pPr>
            <a:endParaRPr lang="en-US" sz="1500"/>
          </a:p>
          <a:p>
            <a:pPr marL="273050" indent="-273050">
              <a:lnSpc>
                <a:spcPct val="80000"/>
              </a:lnSpc>
              <a:buNone/>
            </a:pPr>
            <a:endParaRPr lang="en-US" sz="1500">
              <a:ea typeface="MS PGothic" pitchFamily="34" charset="-128"/>
            </a:endParaRPr>
          </a:p>
        </p:txBody>
      </p:sp>
      <p:sp>
        <p:nvSpPr>
          <p:cNvPr id="66565" name="Rectangle 2"/>
          <p:cNvSpPr txBox="1">
            <a:spLocks noChangeArrowheads="1"/>
          </p:cNvSpPr>
          <p:nvPr/>
        </p:nvSpPr>
        <p:spPr bwMode="auto">
          <a:xfrm>
            <a:off x="2438400" y="277813"/>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800" dirty="0">
                <a:solidFill>
                  <a:srgbClr val="FF0000"/>
                </a:solidFill>
                <a:latin typeface="Times New Roman" pitchFamily="18" charset="0"/>
              </a:rPr>
              <a:t>Temporal Information Extraction</a:t>
            </a:r>
            <a:endParaRPr lang="en-US" altLang="zh-CN" sz="4200" dirty="0">
              <a:solidFill>
                <a:srgbClr val="FF0000"/>
              </a:solidFill>
              <a:latin typeface="Times New Roman" pitchFamily="18" charset="0"/>
            </a:endParaRPr>
          </a:p>
        </p:txBody>
      </p:sp>
    </p:spTree>
    <p:extLst>
      <p:ext uri="{BB962C8B-B14F-4D97-AF65-F5344CB8AC3E}">
        <p14:creationId xmlns:p14="http://schemas.microsoft.com/office/powerpoint/2010/main" val="938021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619375" y="3409951"/>
            <a:ext cx="7010400" cy="26638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7587" name="Rectangle 3"/>
          <p:cNvSpPr>
            <a:spLocks noGrp="1" noChangeArrowheads="1"/>
          </p:cNvSpPr>
          <p:nvPr>
            <p:ph type="body" idx="1"/>
          </p:nvPr>
        </p:nvSpPr>
        <p:spPr>
          <a:xfrm>
            <a:off x="2209800" y="914400"/>
            <a:ext cx="8229600" cy="5538788"/>
          </a:xfrm>
          <a:solidFill>
            <a:srgbClr val="FFFFFF"/>
          </a:solidFill>
        </p:spPr>
        <p:txBody>
          <a:bodyPr>
            <a:normAutofit fontScale="85000" lnSpcReduction="20000"/>
          </a:bodyPr>
          <a:lstStyle/>
          <a:p>
            <a:r>
              <a:rPr lang="en-US" altLang="zh-CN" sz="1700"/>
              <a:t>An event is specific occurrence that implies </a:t>
            </a:r>
            <a:r>
              <a:rPr lang="de-DE" sz="1700"/>
              <a:t>a change of states</a:t>
            </a:r>
            <a:endParaRPr lang="en-US" altLang="zh-CN" sz="1700"/>
          </a:p>
          <a:p>
            <a:r>
              <a:rPr lang="en-US" altLang="zh-CN" sz="1700" b="1"/>
              <a:t>event trigger</a:t>
            </a:r>
            <a:r>
              <a:rPr lang="en-US" altLang="zh-CN" sz="1700"/>
              <a:t>: the main word which most clearly expresses an event occurrence</a:t>
            </a:r>
            <a:endParaRPr lang="en-US" altLang="zh-CN" sz="1700" b="1"/>
          </a:p>
          <a:p>
            <a:r>
              <a:rPr lang="en-US" altLang="zh-CN" sz="1700" b="1"/>
              <a:t>event arguments</a:t>
            </a:r>
            <a:r>
              <a:rPr lang="en-US" altLang="zh-CN" sz="1700"/>
              <a:t>: the mentions that are involved in an event (participants)</a:t>
            </a:r>
            <a:endParaRPr lang="en-US" altLang="zh-CN" sz="1700" b="1"/>
          </a:p>
          <a:p>
            <a:r>
              <a:rPr lang="en-US" altLang="zh-CN" sz="1700" b="1"/>
              <a:t>event mention</a:t>
            </a:r>
            <a:r>
              <a:rPr lang="en-US" altLang="zh-CN" sz="1700"/>
              <a:t>: a phrase or sentence within which an event is described, including trigger and arguments</a:t>
            </a:r>
          </a:p>
          <a:p>
            <a:r>
              <a:rPr lang="en-US" altLang="zh-CN" sz="1700"/>
              <a:t>ACE defined 8 types of events, with 33 subtypes</a:t>
            </a:r>
          </a:p>
          <a:p>
            <a:pPr>
              <a:buClr>
                <a:srgbClr val="FF3300"/>
              </a:buClr>
              <a:buFont typeface="Wingdings" pitchFamily="2" charset="2"/>
              <a:buNone/>
            </a:pPr>
            <a:endParaRPr lang="en-US" altLang="zh-CN" sz="1900" i="1"/>
          </a:p>
          <a:p>
            <a:pPr>
              <a:buClr>
                <a:srgbClr val="FF3300"/>
              </a:buClr>
              <a:buFont typeface="Wingdings" pitchFamily="2" charset="2"/>
              <a:buNone/>
            </a:pPr>
            <a:endParaRPr lang="en-US" altLang="zh-CN" sz="1900" i="1"/>
          </a:p>
          <a:p>
            <a:pPr lvl="1">
              <a:buFont typeface="Wingdings" pitchFamily="2" charset="2"/>
              <a:buNone/>
            </a:pPr>
            <a:r>
              <a:rPr lang="en-US" altLang="zh-CN" sz="1600" i="1"/>
              <a:t>ACE event type/subtype	                        Event Mention Example</a:t>
            </a:r>
            <a:endParaRPr lang="en-US" altLang="zh-CN" sz="2800" i="1"/>
          </a:p>
          <a:p>
            <a:pPr lvl="1">
              <a:buFont typeface="Wingdings" pitchFamily="2" charset="2"/>
              <a:buNone/>
            </a:pPr>
            <a:endParaRPr lang="en-US" altLang="zh-CN" sz="1000"/>
          </a:p>
          <a:p>
            <a:pPr lvl="1">
              <a:buFont typeface="Wingdings" pitchFamily="2" charset="2"/>
              <a:buNone/>
            </a:pPr>
            <a:r>
              <a:rPr lang="en-US" altLang="zh-CN" sz="1500"/>
              <a:t>Life/Die 		</a:t>
            </a:r>
            <a:r>
              <a:rPr lang="en-US" altLang="zh-CN" sz="1500" b="1"/>
              <a:t>Kurt Schork</a:t>
            </a:r>
            <a:r>
              <a:rPr lang="en-US" altLang="zh-CN" sz="1500"/>
              <a:t> </a:t>
            </a:r>
            <a:r>
              <a:rPr lang="en-US" altLang="zh-CN" sz="1500" b="1">
                <a:solidFill>
                  <a:srgbClr val="FF3300"/>
                </a:solidFill>
              </a:rPr>
              <a:t>died</a:t>
            </a:r>
            <a:r>
              <a:rPr lang="en-US" altLang="zh-CN" sz="1500"/>
              <a:t> in </a:t>
            </a:r>
            <a:r>
              <a:rPr lang="en-US" altLang="zh-CN" sz="1500" b="1"/>
              <a:t>Sierra Leone</a:t>
            </a:r>
            <a:r>
              <a:rPr lang="en-US" altLang="zh-CN" sz="1500"/>
              <a:t> </a:t>
            </a:r>
            <a:r>
              <a:rPr lang="en-US" altLang="zh-CN" sz="1500" b="1"/>
              <a:t>yesterday</a:t>
            </a:r>
          </a:p>
          <a:p>
            <a:pPr lvl="1">
              <a:buFont typeface="Wingdings" pitchFamily="2" charset="2"/>
              <a:buNone/>
            </a:pPr>
            <a:r>
              <a:rPr lang="en-US" altLang="zh-CN" sz="1500"/>
              <a:t>Transaction/Transfer            </a:t>
            </a:r>
            <a:r>
              <a:rPr lang="en-US" altLang="zh-CN" sz="1500" b="1"/>
              <a:t>GM</a:t>
            </a:r>
            <a:r>
              <a:rPr lang="en-US" altLang="zh-CN" sz="1500"/>
              <a:t> </a:t>
            </a:r>
            <a:r>
              <a:rPr lang="en-US" altLang="zh-CN" sz="1500" b="1">
                <a:solidFill>
                  <a:srgbClr val="FF3300"/>
                </a:solidFill>
              </a:rPr>
              <a:t>sold</a:t>
            </a:r>
            <a:r>
              <a:rPr lang="en-US" altLang="zh-CN" sz="1500"/>
              <a:t> </a:t>
            </a:r>
            <a:r>
              <a:rPr lang="en-US" altLang="zh-CN" sz="1500" b="1"/>
              <a:t>the company</a:t>
            </a:r>
            <a:r>
              <a:rPr lang="en-US" altLang="zh-CN" sz="1500"/>
              <a:t> in </a:t>
            </a:r>
            <a:r>
              <a:rPr lang="en-US" altLang="zh-CN" sz="1500" b="1"/>
              <a:t>Nov 1998</a:t>
            </a:r>
            <a:r>
              <a:rPr lang="en-US" altLang="zh-CN" sz="1500"/>
              <a:t> to </a:t>
            </a:r>
            <a:r>
              <a:rPr lang="en-US" altLang="zh-CN" sz="1500" b="1"/>
              <a:t>LLC	</a:t>
            </a:r>
          </a:p>
          <a:p>
            <a:pPr lvl="1">
              <a:buFont typeface="Wingdings" pitchFamily="2" charset="2"/>
              <a:buNone/>
            </a:pPr>
            <a:r>
              <a:rPr lang="en-US" altLang="zh-CN" sz="1500"/>
              <a:t>Movement/Transport	</a:t>
            </a:r>
            <a:r>
              <a:rPr lang="en-US" altLang="zh-CN" sz="1500" b="1"/>
              <a:t>Homeless people</a:t>
            </a:r>
            <a:r>
              <a:rPr lang="en-US" altLang="zh-CN" sz="1500"/>
              <a:t> have been </a:t>
            </a:r>
            <a:r>
              <a:rPr lang="en-US" altLang="zh-CN" sz="1500" b="1">
                <a:solidFill>
                  <a:srgbClr val="FF3300"/>
                </a:solidFill>
              </a:rPr>
              <a:t>moved</a:t>
            </a:r>
            <a:r>
              <a:rPr lang="en-US" altLang="zh-CN" sz="1500"/>
              <a:t> to</a:t>
            </a:r>
            <a:r>
              <a:rPr lang="en-US" altLang="zh-CN" sz="1500" b="1"/>
              <a:t> schools</a:t>
            </a:r>
            <a:r>
              <a:rPr lang="en-US" altLang="zh-CN" sz="1500"/>
              <a:t> 	</a:t>
            </a:r>
          </a:p>
          <a:p>
            <a:pPr lvl="1">
              <a:buFont typeface="Wingdings" pitchFamily="2" charset="2"/>
              <a:buNone/>
            </a:pPr>
            <a:r>
              <a:rPr lang="en-US" altLang="zh-CN" sz="1500"/>
              <a:t>Business/Start-Org 	</a:t>
            </a:r>
            <a:r>
              <a:rPr lang="en-US" altLang="zh-CN" sz="1500" b="1">
                <a:latin typeface="Helvetica-Oblique"/>
              </a:rPr>
              <a:t>Schweitzer</a:t>
            </a:r>
            <a:r>
              <a:rPr lang="en-US" altLang="zh-CN" sz="1500">
                <a:latin typeface="Helvetica-Oblique"/>
              </a:rPr>
              <a:t> </a:t>
            </a:r>
            <a:r>
              <a:rPr lang="en-US" altLang="zh-CN" sz="1500" b="1">
                <a:solidFill>
                  <a:srgbClr val="FF3300"/>
                </a:solidFill>
                <a:latin typeface="Helvetica-Oblique"/>
              </a:rPr>
              <a:t>founded</a:t>
            </a:r>
            <a:r>
              <a:rPr lang="en-US" altLang="zh-CN" sz="1500">
                <a:latin typeface="Helvetica-Oblique"/>
              </a:rPr>
              <a:t> </a:t>
            </a:r>
            <a:r>
              <a:rPr lang="en-US" altLang="zh-CN" sz="1500" b="1">
                <a:latin typeface="Helvetica-Oblique"/>
              </a:rPr>
              <a:t>a hospital</a:t>
            </a:r>
            <a:r>
              <a:rPr lang="en-US" altLang="zh-CN" sz="1500">
                <a:latin typeface="Helvetica-Oblique"/>
              </a:rPr>
              <a:t> in </a:t>
            </a:r>
            <a:r>
              <a:rPr lang="en-US" altLang="zh-CN" sz="1500" b="1">
                <a:latin typeface="Helvetica-Oblique"/>
              </a:rPr>
              <a:t>1913</a:t>
            </a:r>
            <a:r>
              <a:rPr lang="en-US" altLang="zh-CN" sz="1500"/>
              <a:t>	</a:t>
            </a:r>
          </a:p>
          <a:p>
            <a:pPr lvl="1">
              <a:buFont typeface="Wingdings" pitchFamily="2" charset="2"/>
              <a:buNone/>
            </a:pPr>
            <a:r>
              <a:rPr lang="en-US" altLang="zh-CN" sz="1500"/>
              <a:t>Conflict/Attack 		the </a:t>
            </a:r>
            <a:r>
              <a:rPr lang="en-US" altLang="zh-CN" sz="1500" b="1">
                <a:solidFill>
                  <a:srgbClr val="FF3300"/>
                </a:solidFill>
              </a:rPr>
              <a:t>attack</a:t>
            </a:r>
            <a:r>
              <a:rPr lang="en-US" altLang="zh-CN" sz="1500"/>
              <a:t> on </a:t>
            </a:r>
            <a:r>
              <a:rPr lang="en-US" altLang="zh-CN" sz="1500" b="1"/>
              <a:t>Gaza</a:t>
            </a:r>
            <a:r>
              <a:rPr lang="en-US" altLang="zh-CN" sz="1500"/>
              <a:t> killed </a:t>
            </a:r>
            <a:r>
              <a:rPr lang="en-US" altLang="zh-CN" sz="1500" b="1"/>
              <a:t>13</a:t>
            </a:r>
          </a:p>
          <a:p>
            <a:pPr lvl="1">
              <a:buFont typeface="Wingdings" pitchFamily="2" charset="2"/>
              <a:buNone/>
            </a:pPr>
            <a:r>
              <a:rPr lang="en-US" altLang="zh-CN" sz="1500"/>
              <a:t>Contact/Meet  		</a:t>
            </a:r>
            <a:r>
              <a:rPr lang="en-US" altLang="zh-CN" sz="1500" b="1"/>
              <a:t>Arafat</a:t>
            </a:r>
            <a:r>
              <a:rPr lang="en-US" altLang="zh-CN" sz="1500" b="1">
                <a:latin typeface="Times New Roman" pitchFamily="18" charset="0"/>
              </a:rPr>
              <a:t>’</a:t>
            </a:r>
            <a:r>
              <a:rPr lang="en-US" altLang="zh-CN" sz="1500" b="1"/>
              <a:t>s cabinet</a:t>
            </a:r>
            <a:r>
              <a:rPr lang="en-US" altLang="zh-CN" sz="1500">
                <a:latin typeface="Helvetica-Oblique"/>
              </a:rPr>
              <a:t> </a:t>
            </a:r>
            <a:r>
              <a:rPr lang="en-US" altLang="zh-CN" sz="1500" b="1">
                <a:solidFill>
                  <a:srgbClr val="FF3300"/>
                </a:solidFill>
                <a:latin typeface="Helvetica-Oblique"/>
              </a:rPr>
              <a:t>met</a:t>
            </a:r>
            <a:r>
              <a:rPr lang="en-US" altLang="zh-CN" sz="1500">
                <a:latin typeface="Helvetica-Oblique"/>
              </a:rPr>
              <a:t> for </a:t>
            </a:r>
            <a:r>
              <a:rPr lang="en-US" altLang="zh-CN" sz="1500" b="1">
                <a:latin typeface="Helvetica-Oblique"/>
              </a:rPr>
              <a:t>4 hours</a:t>
            </a:r>
          </a:p>
          <a:p>
            <a:pPr lvl="1">
              <a:buFont typeface="Wingdings" pitchFamily="2" charset="2"/>
              <a:buNone/>
            </a:pPr>
            <a:r>
              <a:rPr lang="en-US" altLang="zh-CN" sz="1500"/>
              <a:t>Personnel/Start-Position 	</a:t>
            </a:r>
            <a:r>
              <a:rPr lang="en-US" altLang="zh-CN" sz="1500" b="1"/>
              <a:t>She</a:t>
            </a:r>
            <a:r>
              <a:rPr lang="en-US" altLang="zh-CN" sz="1500"/>
              <a:t> later</a:t>
            </a:r>
            <a:r>
              <a:rPr lang="en-US" altLang="zh-CN" sz="1500" b="1">
                <a:solidFill>
                  <a:srgbClr val="FF3300"/>
                </a:solidFill>
              </a:rPr>
              <a:t> recruited</a:t>
            </a:r>
            <a:r>
              <a:rPr lang="en-US" altLang="zh-CN" sz="1500"/>
              <a:t> </a:t>
            </a:r>
            <a:r>
              <a:rPr lang="en-US" altLang="zh-CN" sz="1500" b="1"/>
              <a:t>the nursing student</a:t>
            </a:r>
          </a:p>
          <a:p>
            <a:pPr lvl="1">
              <a:buFont typeface="Wingdings" pitchFamily="2" charset="2"/>
              <a:buNone/>
            </a:pPr>
            <a:r>
              <a:rPr lang="en-US" altLang="zh-CN" sz="1500"/>
              <a:t>Justice/Arrest     	                 </a:t>
            </a:r>
            <a:r>
              <a:rPr lang="en-US" altLang="zh-CN" sz="1500" b="1"/>
              <a:t>Faison</a:t>
            </a:r>
            <a:r>
              <a:rPr lang="en-US" altLang="zh-CN" sz="1500"/>
              <a:t> was wrongly </a:t>
            </a:r>
            <a:r>
              <a:rPr lang="en-US" altLang="zh-CN" sz="1500" b="1">
                <a:solidFill>
                  <a:srgbClr val="FF3300"/>
                </a:solidFill>
              </a:rPr>
              <a:t>arrested</a:t>
            </a:r>
            <a:r>
              <a:rPr lang="en-US" altLang="zh-CN" sz="1500"/>
              <a:t> on suspicion of murder</a:t>
            </a:r>
          </a:p>
        </p:txBody>
      </p:sp>
      <p:sp>
        <p:nvSpPr>
          <p:cNvPr id="67588" name="Line 4"/>
          <p:cNvSpPr>
            <a:spLocks noChangeShapeType="1"/>
          </p:cNvSpPr>
          <p:nvPr/>
        </p:nvSpPr>
        <p:spPr bwMode="auto">
          <a:xfrm>
            <a:off x="2657475" y="3743325"/>
            <a:ext cx="7010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7589" name="Rectangle 5"/>
          <p:cNvSpPr>
            <a:spLocks noChangeArrowheads="1"/>
          </p:cNvSpPr>
          <p:nvPr/>
        </p:nvSpPr>
        <p:spPr bwMode="auto">
          <a:xfrm>
            <a:off x="2438400" y="304801"/>
            <a:ext cx="8229600" cy="113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eaLnBrk="1" hangingPunct="1"/>
            <a:r>
              <a:rPr lang="en-US" altLang="zh-CN" sz="3800" dirty="0">
                <a:solidFill>
                  <a:srgbClr val="FF0000"/>
                </a:solidFill>
                <a:latin typeface="Garamond" pitchFamily="18" charset="0"/>
                <a:cs typeface="Arial" pitchFamily="34" charset="0"/>
              </a:rPr>
              <a:t>Event Extraction</a:t>
            </a:r>
          </a:p>
        </p:txBody>
      </p:sp>
      <p:sp>
        <p:nvSpPr>
          <p:cNvPr id="67590" name="Line 6"/>
          <p:cNvSpPr>
            <a:spLocks noChangeShapeType="1"/>
          </p:cNvSpPr>
          <p:nvPr/>
        </p:nvSpPr>
        <p:spPr bwMode="auto">
          <a:xfrm flipH="1">
            <a:off x="6324600" y="3200400"/>
            <a:ext cx="76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7591" name="Rectangle 7"/>
          <p:cNvSpPr>
            <a:spLocks noChangeArrowheads="1"/>
          </p:cNvSpPr>
          <p:nvPr/>
        </p:nvSpPr>
        <p:spPr bwMode="auto">
          <a:xfrm>
            <a:off x="6248400" y="2971800"/>
            <a:ext cx="762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i="1">
                <a:solidFill>
                  <a:srgbClr val="0000FF"/>
                </a:solidFill>
                <a:cs typeface="Arial" pitchFamily="34" charset="0"/>
              </a:rPr>
              <a:t>trigger</a:t>
            </a:r>
          </a:p>
        </p:txBody>
      </p:sp>
      <p:sp>
        <p:nvSpPr>
          <p:cNvPr id="67592" name="Rectangle 8"/>
          <p:cNvSpPr>
            <a:spLocks noChangeArrowheads="1"/>
          </p:cNvSpPr>
          <p:nvPr/>
        </p:nvSpPr>
        <p:spPr bwMode="auto">
          <a:xfrm>
            <a:off x="4419600" y="2962275"/>
            <a:ext cx="762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altLang="zh-CN" i="1">
                <a:solidFill>
                  <a:srgbClr val="0000FF"/>
                </a:solidFill>
                <a:cs typeface="Arial" pitchFamily="34" charset="0"/>
              </a:rPr>
              <a:t>Argument, role=victim</a:t>
            </a:r>
          </a:p>
        </p:txBody>
      </p:sp>
      <p:sp>
        <p:nvSpPr>
          <p:cNvPr id="67593" name="Line 9"/>
          <p:cNvSpPr>
            <a:spLocks noChangeShapeType="1"/>
          </p:cNvSpPr>
          <p:nvPr/>
        </p:nvSpPr>
        <p:spPr bwMode="auto">
          <a:xfrm>
            <a:off x="5105400" y="3276600"/>
            <a:ext cx="304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610603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482600" y="224468"/>
            <a:ext cx="11226800" cy="630555"/>
          </a:xfrm>
        </p:spPr>
        <p:txBody>
          <a:bodyPr>
            <a:normAutofit/>
          </a:bodyPr>
          <a:lstStyle/>
          <a:p>
            <a:r>
              <a:rPr lang="en-US" altLang="zh-CN" sz="3600" dirty="0">
                <a:latin typeface="Verdana" pitchFamily="34" charset="0"/>
              </a:rPr>
              <a:t>Question Answering</a:t>
            </a:r>
          </a:p>
        </p:txBody>
      </p:sp>
      <p:sp>
        <p:nvSpPr>
          <p:cNvPr id="3" name="Text Placeholder 2">
            <a:extLst>
              <a:ext uri="{FF2B5EF4-FFF2-40B4-BE49-F238E27FC236}">
                <a16:creationId xmlns:a16="http://schemas.microsoft.com/office/drawing/2014/main" id="{CDEEEA02-C32B-13F7-6455-777E3CDFBC81}"/>
              </a:ext>
            </a:extLst>
          </p:cNvPr>
          <p:cNvSpPr>
            <a:spLocks noGrp="1"/>
          </p:cNvSpPr>
          <p:nvPr>
            <p:ph type="body" idx="1"/>
          </p:nvPr>
        </p:nvSpPr>
        <p:spPr>
          <a:xfrm>
            <a:off x="851328" y="5694218"/>
            <a:ext cx="11226800" cy="4998403"/>
          </a:xfrm>
        </p:spPr>
        <p:txBody>
          <a:bodyPr/>
          <a:lstStyle/>
          <a:p>
            <a:r>
              <a:rPr lang="en-US" dirty="0"/>
              <a:t>[Reddy et al., 2022]</a:t>
            </a:r>
          </a:p>
        </p:txBody>
      </p:sp>
      <p:pic>
        <p:nvPicPr>
          <p:cNvPr id="5" name="Picture 4" descr="A screenshot of a computer&#10;&#10;Description automatically generated">
            <a:extLst>
              <a:ext uri="{FF2B5EF4-FFF2-40B4-BE49-F238E27FC236}">
                <a16:creationId xmlns:a16="http://schemas.microsoft.com/office/drawing/2014/main" id="{52E0EAE6-4466-C7BD-348C-D71494999A39}"/>
              </a:ext>
            </a:extLst>
          </p:cNvPr>
          <p:cNvPicPr>
            <a:picLocks noChangeAspect="1"/>
          </p:cNvPicPr>
          <p:nvPr/>
        </p:nvPicPr>
        <p:blipFill>
          <a:blip r:embed="rId2"/>
          <a:stretch>
            <a:fillRect/>
          </a:stretch>
        </p:blipFill>
        <p:spPr>
          <a:xfrm>
            <a:off x="851328" y="855023"/>
            <a:ext cx="10256101" cy="4824416"/>
          </a:xfrm>
          <a:prstGeom prst="rect">
            <a:avLst/>
          </a:prstGeom>
        </p:spPr>
      </p:pic>
    </p:spTree>
    <p:extLst>
      <p:ext uri="{BB962C8B-B14F-4D97-AF65-F5344CB8AC3E}">
        <p14:creationId xmlns:p14="http://schemas.microsoft.com/office/powerpoint/2010/main" val="128191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482600" y="151369"/>
            <a:ext cx="11226800" cy="630555"/>
          </a:xfrm>
        </p:spPr>
        <p:txBody>
          <a:bodyPr>
            <a:normAutofit/>
          </a:bodyPr>
          <a:lstStyle/>
          <a:p>
            <a:r>
              <a:rPr lang="en-US" altLang="zh-CN" sz="3600" dirty="0">
                <a:latin typeface="Verdana" pitchFamily="34" charset="0"/>
              </a:rPr>
              <a:t>Summarization</a:t>
            </a:r>
          </a:p>
        </p:txBody>
      </p:sp>
      <p:sp>
        <p:nvSpPr>
          <p:cNvPr id="3" name="Text Placeholder 2">
            <a:extLst>
              <a:ext uri="{FF2B5EF4-FFF2-40B4-BE49-F238E27FC236}">
                <a16:creationId xmlns:a16="http://schemas.microsoft.com/office/drawing/2014/main" id="{CACE2E26-4DF2-3A85-AA07-90E0B4D72187}"/>
              </a:ext>
            </a:extLst>
          </p:cNvPr>
          <p:cNvSpPr>
            <a:spLocks noGrp="1"/>
          </p:cNvSpPr>
          <p:nvPr>
            <p:ph type="body" idx="1"/>
          </p:nvPr>
        </p:nvSpPr>
        <p:spPr>
          <a:xfrm>
            <a:off x="387597" y="6023694"/>
            <a:ext cx="11226800" cy="4998403"/>
          </a:xfrm>
        </p:spPr>
        <p:txBody>
          <a:bodyPr/>
          <a:lstStyle/>
          <a:p>
            <a:r>
              <a:rPr lang="en-US" dirty="0"/>
              <a:t>[Li et al., 2021]</a:t>
            </a:r>
          </a:p>
        </p:txBody>
      </p:sp>
      <p:pic>
        <p:nvPicPr>
          <p:cNvPr id="5" name="Picture 4" descr="A screenshot of a diagram&#10;&#10;Description automatically generated">
            <a:extLst>
              <a:ext uri="{FF2B5EF4-FFF2-40B4-BE49-F238E27FC236}">
                <a16:creationId xmlns:a16="http://schemas.microsoft.com/office/drawing/2014/main" id="{B9C23045-3989-3D58-8741-9933C73CC67E}"/>
              </a:ext>
            </a:extLst>
          </p:cNvPr>
          <p:cNvPicPr>
            <a:picLocks noChangeAspect="1"/>
          </p:cNvPicPr>
          <p:nvPr/>
        </p:nvPicPr>
        <p:blipFill>
          <a:blip r:embed="rId2"/>
          <a:stretch>
            <a:fillRect/>
          </a:stretch>
        </p:blipFill>
        <p:spPr>
          <a:xfrm>
            <a:off x="2260600" y="679450"/>
            <a:ext cx="7670800" cy="5499100"/>
          </a:xfrm>
          <a:prstGeom prst="rect">
            <a:avLst/>
          </a:prstGeom>
        </p:spPr>
      </p:pic>
    </p:spTree>
    <p:extLst>
      <p:ext uri="{BB962C8B-B14F-4D97-AF65-F5344CB8AC3E}">
        <p14:creationId xmlns:p14="http://schemas.microsoft.com/office/powerpoint/2010/main" val="2309044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normAutofit/>
          </a:bodyPr>
          <a:lstStyle/>
          <a:p>
            <a:r>
              <a:rPr lang="en-US" altLang="zh-CN" sz="3600" dirty="0">
                <a:latin typeface="Verdana" pitchFamily="34" charset="0"/>
              </a:rPr>
              <a:t>Dialog Systems</a:t>
            </a:r>
          </a:p>
        </p:txBody>
      </p:sp>
      <p:sp>
        <p:nvSpPr>
          <p:cNvPr id="3" name="Text Placeholder 2">
            <a:extLst>
              <a:ext uri="{FF2B5EF4-FFF2-40B4-BE49-F238E27FC236}">
                <a16:creationId xmlns:a16="http://schemas.microsoft.com/office/drawing/2014/main" id="{CACE2E26-4DF2-3A85-AA07-90E0B4D72187}"/>
              </a:ext>
            </a:extLst>
          </p:cNvPr>
          <p:cNvSpPr>
            <a:spLocks noGrp="1"/>
          </p:cNvSpPr>
          <p:nvPr>
            <p:ph type="body" idx="1"/>
          </p:nvPr>
        </p:nvSpPr>
        <p:spPr>
          <a:xfrm>
            <a:off x="482600" y="5988068"/>
            <a:ext cx="11226800" cy="4998403"/>
          </a:xfrm>
        </p:spPr>
        <p:txBody>
          <a:bodyPr/>
          <a:lstStyle/>
          <a:p>
            <a:r>
              <a:rPr lang="en-US" dirty="0"/>
              <a:t>[Li et al., 2022]</a:t>
            </a:r>
          </a:p>
        </p:txBody>
      </p:sp>
      <p:pic>
        <p:nvPicPr>
          <p:cNvPr id="4" name="Picture 3" descr="A diagram of a diagram&#10;&#10;Description automatically generated">
            <a:extLst>
              <a:ext uri="{FF2B5EF4-FFF2-40B4-BE49-F238E27FC236}">
                <a16:creationId xmlns:a16="http://schemas.microsoft.com/office/drawing/2014/main" id="{069610D0-E6F5-84C0-2BAB-76C6E352B567}"/>
              </a:ext>
            </a:extLst>
          </p:cNvPr>
          <p:cNvPicPr>
            <a:picLocks noChangeAspect="1"/>
          </p:cNvPicPr>
          <p:nvPr/>
        </p:nvPicPr>
        <p:blipFill>
          <a:blip r:embed="rId2"/>
          <a:stretch>
            <a:fillRect/>
          </a:stretch>
        </p:blipFill>
        <p:spPr>
          <a:xfrm>
            <a:off x="2636323" y="995680"/>
            <a:ext cx="5495292" cy="5126480"/>
          </a:xfrm>
          <a:prstGeom prst="rect">
            <a:avLst/>
          </a:prstGeom>
        </p:spPr>
      </p:pic>
    </p:spTree>
    <p:extLst>
      <p:ext uri="{BB962C8B-B14F-4D97-AF65-F5344CB8AC3E}">
        <p14:creationId xmlns:p14="http://schemas.microsoft.com/office/powerpoint/2010/main" val="1940450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normAutofit fontScale="90000"/>
          </a:bodyPr>
          <a:lstStyle/>
          <a:p>
            <a:r>
              <a:rPr lang="en-US" altLang="zh-CN" dirty="0"/>
              <a:t>Project Sign-Up </a:t>
            </a:r>
            <a:br>
              <a:rPr lang="en-US" altLang="zh-CN" dirty="0"/>
            </a:br>
            <a:r>
              <a:rPr lang="en-US" altLang="zh-CN" dirty="0"/>
              <a:t>[Discussions on Sept 8]</a:t>
            </a:r>
          </a:p>
        </p:txBody>
      </p:sp>
      <p:sp>
        <p:nvSpPr>
          <p:cNvPr id="2" name="Text Placeholder 1"/>
          <p:cNvSpPr>
            <a:spLocks noGrp="1"/>
          </p:cNvSpPr>
          <p:nvPr>
            <p:ph type="body" idx="1"/>
          </p:nvPr>
        </p:nvSpPr>
        <p:spPr>
          <a:xfrm>
            <a:off x="1752600" y="1133476"/>
            <a:ext cx="8667750" cy="5139994"/>
          </a:xfrm>
        </p:spPr>
        <p:txBody>
          <a:bodyPr/>
          <a:lstStyle/>
          <a:p>
            <a:r>
              <a:rPr lang="en-US" dirty="0"/>
              <a:t>https://</a:t>
            </a:r>
            <a:r>
              <a:rPr lang="en-US" dirty="0" err="1"/>
              <a:t>docs.google.com</a:t>
            </a:r>
            <a:r>
              <a:rPr lang="en-US" dirty="0"/>
              <a:t>/spreadsheets/d/1oenpLR00gVjj-zIkCCWu6c1M3-04I9RQ/</a:t>
            </a:r>
            <a:r>
              <a:rPr lang="en-US" dirty="0" err="1"/>
              <a:t>edit?usp</a:t>
            </a:r>
            <a:r>
              <a:rPr lang="en-US" dirty="0"/>
              <a:t>=</a:t>
            </a:r>
            <a:r>
              <a:rPr lang="en-US" dirty="0" err="1"/>
              <a:t>sharing&amp;ouid</a:t>
            </a:r>
            <a:r>
              <a:rPr lang="en-US" dirty="0"/>
              <a:t>=116268516934325149275&amp;rtpof=</a:t>
            </a:r>
            <a:r>
              <a:rPr lang="en-US" dirty="0" err="1"/>
              <a:t>true&amp;sd</a:t>
            </a:r>
            <a:r>
              <a:rPr lang="en-US" dirty="0"/>
              <a:t>=true</a:t>
            </a:r>
          </a:p>
        </p:txBody>
      </p:sp>
    </p:spTree>
    <p:extLst>
      <p:ext uri="{BB962C8B-B14F-4D97-AF65-F5344CB8AC3E}">
        <p14:creationId xmlns:p14="http://schemas.microsoft.com/office/powerpoint/2010/main" val="3826985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normAutofit/>
          </a:bodyPr>
          <a:lstStyle/>
          <a:p>
            <a:r>
              <a:rPr lang="en-US" altLang="zh-CN" sz="3600" dirty="0">
                <a:latin typeface="Verdana" pitchFamily="34" charset="0"/>
              </a:rPr>
              <a:t>Conditioned Generation</a:t>
            </a:r>
          </a:p>
        </p:txBody>
      </p:sp>
      <p:sp>
        <p:nvSpPr>
          <p:cNvPr id="3" name="Text Placeholder 2">
            <a:extLst>
              <a:ext uri="{FF2B5EF4-FFF2-40B4-BE49-F238E27FC236}">
                <a16:creationId xmlns:a16="http://schemas.microsoft.com/office/drawing/2014/main" id="{CACE2E26-4DF2-3A85-AA07-90E0B4D72187}"/>
              </a:ext>
            </a:extLst>
          </p:cNvPr>
          <p:cNvSpPr>
            <a:spLocks noGrp="1"/>
          </p:cNvSpPr>
          <p:nvPr>
            <p:ph type="body" idx="1"/>
          </p:nvPr>
        </p:nvSpPr>
        <p:spPr>
          <a:xfrm>
            <a:off x="482600" y="4574904"/>
            <a:ext cx="11226800" cy="4998403"/>
          </a:xfrm>
        </p:spPr>
        <p:txBody>
          <a:bodyPr/>
          <a:lstStyle/>
          <a:p>
            <a:r>
              <a:rPr lang="en-US" dirty="0"/>
              <a:t>[Yu et al., 2022]</a:t>
            </a:r>
          </a:p>
        </p:txBody>
      </p:sp>
      <p:pic>
        <p:nvPicPr>
          <p:cNvPr id="4" name="Picture 3" descr="A diagram of a diagram of a diagram&#10;&#10;Description automatically generated">
            <a:extLst>
              <a:ext uri="{FF2B5EF4-FFF2-40B4-BE49-F238E27FC236}">
                <a16:creationId xmlns:a16="http://schemas.microsoft.com/office/drawing/2014/main" id="{E7FC0DA2-98C4-3E9B-0BCF-548B67F7FC4F}"/>
              </a:ext>
            </a:extLst>
          </p:cNvPr>
          <p:cNvPicPr>
            <a:picLocks noChangeAspect="1"/>
          </p:cNvPicPr>
          <p:nvPr/>
        </p:nvPicPr>
        <p:blipFill>
          <a:blip r:embed="rId2"/>
          <a:stretch>
            <a:fillRect/>
          </a:stretch>
        </p:blipFill>
        <p:spPr>
          <a:xfrm>
            <a:off x="1473942" y="1344716"/>
            <a:ext cx="10328127" cy="2491014"/>
          </a:xfrm>
          <a:prstGeom prst="rect">
            <a:avLst/>
          </a:prstGeom>
        </p:spPr>
      </p:pic>
    </p:spTree>
    <p:extLst>
      <p:ext uri="{BB962C8B-B14F-4D97-AF65-F5344CB8AC3E}">
        <p14:creationId xmlns:p14="http://schemas.microsoft.com/office/powerpoint/2010/main" val="2323474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normAutofit/>
          </a:bodyPr>
          <a:lstStyle/>
          <a:p>
            <a:r>
              <a:rPr lang="en-US" altLang="zh-CN" sz="3600" dirty="0">
                <a:latin typeface="Verdana" pitchFamily="34" charset="0"/>
              </a:rPr>
              <a:t>Machine Translation</a:t>
            </a:r>
          </a:p>
        </p:txBody>
      </p:sp>
      <p:pic>
        <p:nvPicPr>
          <p:cNvPr id="2" name="Picture 1">
            <a:extLst>
              <a:ext uri="{FF2B5EF4-FFF2-40B4-BE49-F238E27FC236}">
                <a16:creationId xmlns:a16="http://schemas.microsoft.com/office/drawing/2014/main" id="{FE7A5EE5-FCC4-621D-FC74-C6D4705D1D32}"/>
              </a:ext>
            </a:extLst>
          </p:cNvPr>
          <p:cNvPicPr>
            <a:picLocks noChangeAspect="1"/>
          </p:cNvPicPr>
          <p:nvPr/>
        </p:nvPicPr>
        <p:blipFill>
          <a:blip r:embed="rId2"/>
          <a:stretch>
            <a:fillRect/>
          </a:stretch>
        </p:blipFill>
        <p:spPr>
          <a:xfrm>
            <a:off x="2417559" y="1058412"/>
            <a:ext cx="7782128" cy="5799588"/>
          </a:xfrm>
          <a:prstGeom prst="rect">
            <a:avLst/>
          </a:prstGeom>
        </p:spPr>
      </p:pic>
    </p:spTree>
    <p:extLst>
      <p:ext uri="{BB962C8B-B14F-4D97-AF65-F5344CB8AC3E}">
        <p14:creationId xmlns:p14="http://schemas.microsoft.com/office/powerpoint/2010/main" val="589626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normAutofit fontScale="90000"/>
          </a:bodyPr>
          <a:lstStyle/>
          <a:p>
            <a:r>
              <a:rPr lang="en-US" altLang="zh-CN" sz="3600" dirty="0">
                <a:latin typeface="Verdana" pitchFamily="34" charset="0"/>
              </a:rPr>
              <a:t>Textual Entailment / Natural Language Inference</a:t>
            </a:r>
          </a:p>
        </p:txBody>
      </p:sp>
      <p:pic>
        <p:nvPicPr>
          <p:cNvPr id="4" name="Picture 3" descr="A list of text on a white background&#10;&#10;Description automatically generated">
            <a:extLst>
              <a:ext uri="{FF2B5EF4-FFF2-40B4-BE49-F238E27FC236}">
                <a16:creationId xmlns:a16="http://schemas.microsoft.com/office/drawing/2014/main" id="{25A8FFA3-6B6D-FFE2-3096-CFC7D44E5A9A}"/>
              </a:ext>
            </a:extLst>
          </p:cNvPr>
          <p:cNvPicPr>
            <a:picLocks noChangeAspect="1"/>
          </p:cNvPicPr>
          <p:nvPr/>
        </p:nvPicPr>
        <p:blipFill>
          <a:blip r:embed="rId2"/>
          <a:stretch>
            <a:fillRect/>
          </a:stretch>
        </p:blipFill>
        <p:spPr>
          <a:xfrm>
            <a:off x="1310029" y="1377538"/>
            <a:ext cx="10180922" cy="3871356"/>
          </a:xfrm>
          <a:prstGeom prst="rect">
            <a:avLst/>
          </a:prstGeom>
        </p:spPr>
      </p:pic>
    </p:spTree>
    <p:extLst>
      <p:ext uri="{BB962C8B-B14F-4D97-AF65-F5344CB8AC3E}">
        <p14:creationId xmlns:p14="http://schemas.microsoft.com/office/powerpoint/2010/main" val="3872995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normAutofit/>
          </a:bodyPr>
          <a:lstStyle/>
          <a:p>
            <a:r>
              <a:rPr lang="en-US" altLang="zh-CN" sz="3600" dirty="0">
                <a:latin typeface="Verdana" pitchFamily="34" charset="0"/>
              </a:rPr>
              <a:t>Image/Video Caption Generation</a:t>
            </a:r>
          </a:p>
        </p:txBody>
      </p:sp>
      <p:sp>
        <p:nvSpPr>
          <p:cNvPr id="3" name="Text Placeholder 2">
            <a:extLst>
              <a:ext uri="{FF2B5EF4-FFF2-40B4-BE49-F238E27FC236}">
                <a16:creationId xmlns:a16="http://schemas.microsoft.com/office/drawing/2014/main" id="{CACE2E26-4DF2-3A85-AA07-90E0B4D72187}"/>
              </a:ext>
            </a:extLst>
          </p:cNvPr>
          <p:cNvSpPr>
            <a:spLocks noGrp="1"/>
          </p:cNvSpPr>
          <p:nvPr>
            <p:ph type="body" idx="1"/>
          </p:nvPr>
        </p:nvSpPr>
        <p:spPr>
          <a:xfrm>
            <a:off x="589478" y="6023694"/>
            <a:ext cx="11226800" cy="4998403"/>
          </a:xfrm>
        </p:spPr>
        <p:txBody>
          <a:bodyPr/>
          <a:lstStyle/>
          <a:p>
            <a:r>
              <a:rPr lang="en-US" dirty="0"/>
              <a:t>[Lu et al., 2018]</a:t>
            </a:r>
          </a:p>
        </p:txBody>
      </p:sp>
      <p:pic>
        <p:nvPicPr>
          <p:cNvPr id="4" name="Picture 3" descr="A screenshot of a medical research&#10;&#10;Description automatically generated">
            <a:extLst>
              <a:ext uri="{FF2B5EF4-FFF2-40B4-BE49-F238E27FC236}">
                <a16:creationId xmlns:a16="http://schemas.microsoft.com/office/drawing/2014/main" id="{1F5157AA-31E9-7DF1-D8E1-7A3E8B741116}"/>
              </a:ext>
            </a:extLst>
          </p:cNvPr>
          <p:cNvPicPr>
            <a:picLocks noChangeAspect="1"/>
          </p:cNvPicPr>
          <p:nvPr/>
        </p:nvPicPr>
        <p:blipFill>
          <a:blip r:embed="rId2"/>
          <a:stretch>
            <a:fillRect/>
          </a:stretch>
        </p:blipFill>
        <p:spPr>
          <a:xfrm>
            <a:off x="3692483" y="1184564"/>
            <a:ext cx="5448300" cy="5486400"/>
          </a:xfrm>
          <a:prstGeom prst="rect">
            <a:avLst/>
          </a:prstGeom>
        </p:spPr>
      </p:pic>
    </p:spTree>
    <p:extLst>
      <p:ext uri="{BB962C8B-B14F-4D97-AF65-F5344CB8AC3E}">
        <p14:creationId xmlns:p14="http://schemas.microsoft.com/office/powerpoint/2010/main" val="3200528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normAutofit/>
          </a:bodyPr>
          <a:lstStyle/>
          <a:p>
            <a:r>
              <a:rPr lang="en-US" altLang="zh-CN" sz="3600" dirty="0">
                <a:latin typeface="Verdana" pitchFamily="34" charset="0"/>
              </a:rPr>
              <a:t>Visual Question Answering</a:t>
            </a:r>
          </a:p>
        </p:txBody>
      </p:sp>
      <p:sp>
        <p:nvSpPr>
          <p:cNvPr id="3" name="Text Placeholder 2">
            <a:extLst>
              <a:ext uri="{FF2B5EF4-FFF2-40B4-BE49-F238E27FC236}">
                <a16:creationId xmlns:a16="http://schemas.microsoft.com/office/drawing/2014/main" id="{CACE2E26-4DF2-3A85-AA07-90E0B4D72187}"/>
              </a:ext>
            </a:extLst>
          </p:cNvPr>
          <p:cNvSpPr>
            <a:spLocks noGrp="1"/>
          </p:cNvSpPr>
          <p:nvPr>
            <p:ph type="body" idx="1"/>
          </p:nvPr>
        </p:nvSpPr>
        <p:spPr>
          <a:xfrm>
            <a:off x="375722" y="6213699"/>
            <a:ext cx="11226800" cy="4998403"/>
          </a:xfrm>
        </p:spPr>
        <p:txBody>
          <a:bodyPr/>
          <a:lstStyle/>
          <a:p>
            <a:r>
              <a:rPr lang="en-US" dirty="0"/>
              <a:t>[Whitehead et al., 2021]</a:t>
            </a:r>
          </a:p>
        </p:txBody>
      </p:sp>
      <p:pic>
        <p:nvPicPr>
          <p:cNvPr id="4" name="Picture 3" descr="A collage of pictures of food and drinks&#10;&#10;Description automatically generated">
            <a:extLst>
              <a:ext uri="{FF2B5EF4-FFF2-40B4-BE49-F238E27FC236}">
                <a16:creationId xmlns:a16="http://schemas.microsoft.com/office/drawing/2014/main" id="{E65E7E0A-8A24-7A7F-ADA6-A53C560B1B1B}"/>
              </a:ext>
            </a:extLst>
          </p:cNvPr>
          <p:cNvPicPr>
            <a:picLocks noChangeAspect="1"/>
          </p:cNvPicPr>
          <p:nvPr/>
        </p:nvPicPr>
        <p:blipFill>
          <a:blip r:embed="rId2"/>
          <a:stretch>
            <a:fillRect/>
          </a:stretch>
        </p:blipFill>
        <p:spPr>
          <a:xfrm>
            <a:off x="3099460" y="954354"/>
            <a:ext cx="6616776" cy="5464362"/>
          </a:xfrm>
          <a:prstGeom prst="rect">
            <a:avLst/>
          </a:prstGeom>
        </p:spPr>
      </p:pic>
    </p:spTree>
    <p:extLst>
      <p:ext uri="{BB962C8B-B14F-4D97-AF65-F5344CB8AC3E}">
        <p14:creationId xmlns:p14="http://schemas.microsoft.com/office/powerpoint/2010/main" val="368979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264" y="0"/>
            <a:ext cx="5919222" cy="6259408"/>
          </a:xfrm>
          <a:prstGeom prst="rect">
            <a:avLst/>
          </a:prstGeom>
        </p:spPr>
      </p:pic>
      <p:sp>
        <p:nvSpPr>
          <p:cNvPr id="4" name="Text Placeholder 1"/>
          <p:cNvSpPr>
            <a:spLocks noGrp="1"/>
          </p:cNvSpPr>
          <p:nvPr>
            <p:ph type="body" idx="1"/>
          </p:nvPr>
        </p:nvSpPr>
        <p:spPr>
          <a:xfrm>
            <a:off x="1524000" y="5938940"/>
            <a:ext cx="8667750" cy="5139994"/>
          </a:xfrm>
        </p:spPr>
        <p:txBody>
          <a:bodyPr/>
          <a:lstStyle/>
          <a:p>
            <a:r>
              <a:rPr lang="en-US"/>
              <a:t>Quiz 1: </a:t>
            </a:r>
            <a:r>
              <a:rPr lang="en-US" dirty="0"/>
              <a:t>Assign Coordinates to each word</a:t>
            </a:r>
          </a:p>
        </p:txBody>
      </p:sp>
      <p:pic>
        <p:nvPicPr>
          <p:cNvPr id="3" name="Picture 2">
            <a:extLst>
              <a:ext uri="{FF2B5EF4-FFF2-40B4-BE49-F238E27FC236}">
                <a16:creationId xmlns:a16="http://schemas.microsoft.com/office/drawing/2014/main" id="{E2D71C62-E9F0-515F-E92C-929CD4E7F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486" y="2671947"/>
            <a:ext cx="3281866" cy="2907224"/>
          </a:xfrm>
          <a:prstGeom prst="rect">
            <a:avLst/>
          </a:prstGeom>
        </p:spPr>
      </p:pic>
    </p:spTree>
    <p:extLst>
      <p:ext uri="{BB962C8B-B14F-4D97-AF65-F5344CB8AC3E}">
        <p14:creationId xmlns:p14="http://schemas.microsoft.com/office/powerpoint/2010/main" val="85644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264" y="0"/>
            <a:ext cx="5919222" cy="6259408"/>
          </a:xfrm>
          <a:prstGeom prst="rect">
            <a:avLst/>
          </a:prstGeom>
        </p:spPr>
      </p:pic>
      <p:sp>
        <p:nvSpPr>
          <p:cNvPr id="4" name="Text Placeholder 1"/>
          <p:cNvSpPr>
            <a:spLocks noGrp="1"/>
          </p:cNvSpPr>
          <p:nvPr>
            <p:ph type="body" idx="1"/>
          </p:nvPr>
        </p:nvSpPr>
        <p:spPr>
          <a:xfrm>
            <a:off x="1524000" y="5997038"/>
            <a:ext cx="10256322" cy="5081895"/>
          </a:xfrm>
        </p:spPr>
        <p:txBody>
          <a:bodyPr/>
          <a:lstStyle/>
          <a:p>
            <a:r>
              <a:rPr lang="en-US" dirty="0"/>
              <a:t>Quiz 2: How to Represent Adult, Child, Infant, Grandfather?</a:t>
            </a:r>
          </a:p>
        </p:txBody>
      </p:sp>
    </p:spTree>
    <p:extLst>
      <p:ext uri="{BB962C8B-B14F-4D97-AF65-F5344CB8AC3E}">
        <p14:creationId xmlns:p14="http://schemas.microsoft.com/office/powerpoint/2010/main" val="245714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98500"/>
            <a:ext cx="9144000" cy="5458408"/>
          </a:xfrm>
          <a:prstGeom prst="rect">
            <a:avLst/>
          </a:prstGeom>
        </p:spPr>
      </p:pic>
      <p:sp>
        <p:nvSpPr>
          <p:cNvPr id="3" name="Text Placeholder 1"/>
          <p:cNvSpPr>
            <a:spLocks noGrp="1"/>
          </p:cNvSpPr>
          <p:nvPr>
            <p:ph type="body" idx="1"/>
          </p:nvPr>
        </p:nvSpPr>
        <p:spPr>
          <a:xfrm>
            <a:off x="1524000" y="5861318"/>
            <a:ext cx="10505704" cy="5458407"/>
          </a:xfrm>
        </p:spPr>
        <p:txBody>
          <a:bodyPr/>
          <a:lstStyle/>
          <a:p>
            <a:r>
              <a:rPr lang="en-US" dirty="0"/>
              <a:t>Quiz 3: How to Represent King, Queen, Prince and Princess?</a:t>
            </a:r>
          </a:p>
        </p:txBody>
      </p:sp>
    </p:spTree>
    <p:extLst>
      <p:ext uri="{BB962C8B-B14F-4D97-AF65-F5344CB8AC3E}">
        <p14:creationId xmlns:p14="http://schemas.microsoft.com/office/powerpoint/2010/main" val="797945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60400"/>
            <a:ext cx="9144000" cy="5527914"/>
          </a:xfrm>
          <a:prstGeom prst="rect">
            <a:avLst/>
          </a:prstGeom>
        </p:spPr>
      </p:pic>
      <p:sp>
        <p:nvSpPr>
          <p:cNvPr id="3" name="Text Placeholder 1"/>
          <p:cNvSpPr>
            <a:spLocks noGrp="1"/>
          </p:cNvSpPr>
          <p:nvPr>
            <p:ph type="body" idx="1"/>
          </p:nvPr>
        </p:nvSpPr>
        <p:spPr>
          <a:xfrm>
            <a:off x="1524000" y="5589932"/>
            <a:ext cx="10363200" cy="5527913"/>
          </a:xfrm>
        </p:spPr>
        <p:txBody>
          <a:bodyPr/>
          <a:lstStyle/>
          <a:p>
            <a:r>
              <a:rPr lang="en-US" dirty="0"/>
              <a:t>Quiz 3: How to Represent King-Man, </a:t>
            </a:r>
            <a:r>
              <a:rPr lang="en-US" dirty="0" err="1"/>
              <a:t>King-Man+Woman</a:t>
            </a:r>
            <a:r>
              <a:rPr lang="en-US" dirty="0"/>
              <a:t>?</a:t>
            </a:r>
          </a:p>
        </p:txBody>
      </p:sp>
    </p:spTree>
    <p:extLst>
      <p:ext uri="{BB962C8B-B14F-4D97-AF65-F5344CB8AC3E}">
        <p14:creationId xmlns:p14="http://schemas.microsoft.com/office/powerpoint/2010/main" val="1040834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745" y="746521"/>
            <a:ext cx="7509212" cy="5751482"/>
          </a:xfrm>
          <a:prstGeom prst="rect">
            <a:avLst/>
          </a:prstGeom>
        </p:spPr>
      </p:pic>
      <p:sp>
        <p:nvSpPr>
          <p:cNvPr id="3" name="Text Placeholder 1"/>
          <p:cNvSpPr>
            <a:spLocks noGrp="1"/>
          </p:cNvSpPr>
          <p:nvPr>
            <p:ph type="body" idx="1"/>
          </p:nvPr>
        </p:nvSpPr>
        <p:spPr>
          <a:xfrm>
            <a:off x="661061" y="5793876"/>
            <a:ext cx="11530939" cy="5751482"/>
          </a:xfrm>
        </p:spPr>
        <p:txBody>
          <a:bodyPr/>
          <a:lstStyle/>
          <a:p>
            <a:r>
              <a:rPr lang="en-US" dirty="0"/>
              <a:t>Quiz 4: How to Represent Cucumber, Smiled, Honesty, Rescue?</a:t>
            </a:r>
          </a:p>
        </p:txBody>
      </p:sp>
      <p:sp>
        <p:nvSpPr>
          <p:cNvPr id="4" name="Google Shape;1130;p104">
            <a:extLst>
              <a:ext uri="{FF2B5EF4-FFF2-40B4-BE49-F238E27FC236}">
                <a16:creationId xmlns:a16="http://schemas.microsoft.com/office/drawing/2014/main" id="{D4317240-4FFB-6DC6-0A64-E914FE48ACC8}"/>
              </a:ext>
            </a:extLst>
          </p:cNvPr>
          <p:cNvSpPr txBox="1">
            <a:spLocks/>
          </p:cNvSpPr>
          <p:nvPr/>
        </p:nvSpPr>
        <p:spPr>
          <a:xfrm>
            <a:off x="380010" y="0"/>
            <a:ext cx="10553700" cy="1143001"/>
          </a:xfrm>
          <a:prstGeom prst="rect">
            <a:avLst/>
          </a:prstGeom>
          <a:noFill/>
          <a:ln>
            <a:noFill/>
          </a:ln>
        </p:spPr>
        <p:txBody>
          <a:bodyPr spcFirstLastPara="1" vert="horz" wrap="square" lIns="91425" tIns="45700" rIns="91425" bIns="45700"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500">
                <a:sym typeface="Palatino Linotype"/>
              </a:rPr>
              <a:t>Word meaning is not discrete: Let’s use vectors to represent semantics</a:t>
            </a:r>
            <a:endParaRPr lang="en-US" sz="2500" dirty="0">
              <a:sym typeface="Palatino Linotype"/>
            </a:endParaRPr>
          </a:p>
        </p:txBody>
      </p:sp>
    </p:spTree>
    <p:extLst>
      <p:ext uri="{BB962C8B-B14F-4D97-AF65-F5344CB8AC3E}">
        <p14:creationId xmlns:p14="http://schemas.microsoft.com/office/powerpoint/2010/main" val="2045741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n-US" altLang="zh-CN"/>
              <a:t>The Steps in NLP</a:t>
            </a:r>
          </a:p>
        </p:txBody>
      </p:sp>
      <p:graphicFrame>
        <p:nvGraphicFramePr>
          <p:cNvPr id="30724" name="Object 3"/>
          <p:cNvGraphicFramePr>
            <a:graphicFrameLocks noGrp="1" noChangeAspect="1"/>
          </p:cNvGraphicFramePr>
          <p:nvPr>
            <p:ph idx="4294967295"/>
          </p:nvPr>
        </p:nvGraphicFramePr>
        <p:xfrm>
          <a:off x="3733800" y="1828801"/>
          <a:ext cx="6934200" cy="3370263"/>
        </p:xfrm>
        <a:graphic>
          <a:graphicData uri="http://schemas.openxmlformats.org/presentationml/2006/ole">
            <mc:AlternateContent xmlns:mc="http://schemas.openxmlformats.org/markup-compatibility/2006">
              <mc:Choice xmlns:v="urn:schemas-microsoft-com:vml" Requires="v">
                <p:oleObj name="Drawing" r:id="rId2" imgW="2523264" imgH="1228175" progId="FLW3Drawing">
                  <p:embed/>
                </p:oleObj>
              </mc:Choice>
              <mc:Fallback>
                <p:oleObj name="Drawing" r:id="rId2" imgW="2523264" imgH="1228175" progId="FLW3Drawing">
                  <p:embed/>
                  <p:pic>
                    <p:nvPicPr>
                      <p:cNvPr id="3072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828801"/>
                        <a:ext cx="6934200" cy="337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30725" name="Object 4"/>
          <p:cNvGraphicFramePr>
            <a:graphicFrameLocks noChangeAspect="1"/>
          </p:cNvGraphicFramePr>
          <p:nvPr/>
        </p:nvGraphicFramePr>
        <p:xfrm>
          <a:off x="2362200" y="5181601"/>
          <a:ext cx="1371600" cy="309563"/>
        </p:xfrm>
        <a:graphic>
          <a:graphicData uri="http://schemas.openxmlformats.org/presentationml/2006/ole">
            <mc:AlternateContent xmlns:mc="http://schemas.openxmlformats.org/markup-compatibility/2006">
              <mc:Choice xmlns:v="urn:schemas-microsoft-com:vml" Requires="v">
                <p:oleObj name="Drawing" r:id="rId4" imgW="1877824" imgH="425228" progId="FLW3Drawing">
                  <p:embed/>
                </p:oleObj>
              </mc:Choice>
              <mc:Fallback>
                <p:oleObj name="Drawing" r:id="rId4" imgW="1877824" imgH="425228" progId="FLW3Drawing">
                  <p:embed/>
                  <p:pic>
                    <p:nvPicPr>
                      <p:cNvPr id="3072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5181601"/>
                        <a:ext cx="1371600" cy="309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30726" name="Rectangle 5"/>
          <p:cNvSpPr>
            <a:spLocks noChangeArrowheads="1"/>
          </p:cNvSpPr>
          <p:nvPr/>
        </p:nvSpPr>
        <p:spPr bwMode="auto">
          <a:xfrm>
            <a:off x="5791200" y="4800600"/>
            <a:ext cx="4567238"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400">
                <a:latin typeface="Times New Roman" pitchFamily="18" charset="0"/>
              </a:rPr>
              <a:t>**we can go up, down and up and </a:t>
            </a:r>
          </a:p>
          <a:p>
            <a:pPr eaLnBrk="1" hangingPunct="1">
              <a:spcBef>
                <a:spcPct val="50000"/>
              </a:spcBef>
            </a:pPr>
            <a:r>
              <a:rPr lang="en-US" altLang="zh-CN" sz="2400">
                <a:latin typeface="Times New Roman" pitchFamily="18" charset="0"/>
              </a:rPr>
              <a:t>down and combine steps too!!</a:t>
            </a:r>
          </a:p>
          <a:p>
            <a:pPr eaLnBrk="1" hangingPunct="1">
              <a:spcBef>
                <a:spcPct val="50000"/>
              </a:spcBef>
            </a:pPr>
            <a:r>
              <a:rPr lang="en-US" altLang="zh-CN" sz="2400">
                <a:latin typeface="Times New Roman" pitchFamily="18" charset="0"/>
              </a:rPr>
              <a:t>**every step is equally complex</a:t>
            </a:r>
          </a:p>
        </p:txBody>
      </p:sp>
    </p:spTree>
    <p:extLst>
      <p:ext uri="{BB962C8B-B14F-4D97-AF65-F5344CB8AC3E}">
        <p14:creationId xmlns:p14="http://schemas.microsoft.com/office/powerpoint/2010/main" val="115081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3-08-25 at 12.20.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966" y="465885"/>
            <a:ext cx="8539451" cy="6157356"/>
          </a:xfrm>
          <a:prstGeom prst="rect">
            <a:avLst/>
          </a:prstGeom>
        </p:spPr>
      </p:pic>
      <p:sp>
        <p:nvSpPr>
          <p:cNvPr id="5" name="Text Placeholder 1">
            <a:extLst>
              <a:ext uri="{FF2B5EF4-FFF2-40B4-BE49-F238E27FC236}">
                <a16:creationId xmlns:a16="http://schemas.microsoft.com/office/drawing/2014/main" id="{E7792B10-51A4-F27C-C4F2-41480D160433}"/>
              </a:ext>
            </a:extLst>
          </p:cNvPr>
          <p:cNvSpPr>
            <a:spLocks noGrp="1"/>
          </p:cNvSpPr>
          <p:nvPr>
            <p:ph type="body" idx="1"/>
          </p:nvPr>
        </p:nvSpPr>
        <p:spPr/>
        <p:txBody>
          <a:bodyPr/>
          <a:lstStyle/>
          <a:p>
            <a:r>
              <a:rPr lang="en-US" sz="2400" dirty="0"/>
              <a:t>[Firth 1957]: words that occur in similar contexts tend to have similar meanings</a:t>
            </a:r>
          </a:p>
        </p:txBody>
      </p:sp>
      <p:pic>
        <p:nvPicPr>
          <p:cNvPr id="4" name="Picture 3" descr="A grid of numbers and symbols&#10;&#10;Description automatically generated">
            <a:extLst>
              <a:ext uri="{FF2B5EF4-FFF2-40B4-BE49-F238E27FC236}">
                <a16:creationId xmlns:a16="http://schemas.microsoft.com/office/drawing/2014/main" id="{39060474-9749-2F97-1F04-C5BD2058B723}"/>
              </a:ext>
            </a:extLst>
          </p:cNvPr>
          <p:cNvPicPr>
            <a:picLocks noChangeAspect="1"/>
          </p:cNvPicPr>
          <p:nvPr/>
        </p:nvPicPr>
        <p:blipFill>
          <a:blip r:embed="rId3"/>
          <a:stretch>
            <a:fillRect/>
          </a:stretch>
        </p:blipFill>
        <p:spPr>
          <a:xfrm>
            <a:off x="8478982" y="2246895"/>
            <a:ext cx="3578513" cy="2364210"/>
          </a:xfrm>
          <a:prstGeom prst="rect">
            <a:avLst/>
          </a:prstGeom>
        </p:spPr>
      </p:pic>
    </p:spTree>
    <p:extLst>
      <p:ext uri="{BB962C8B-B14F-4D97-AF65-F5344CB8AC3E}">
        <p14:creationId xmlns:p14="http://schemas.microsoft.com/office/powerpoint/2010/main" val="1358069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413658" y="867203"/>
            <a:ext cx="11125200" cy="4648200"/>
          </a:xfrm>
        </p:spPr>
        <p:txBody>
          <a:bodyPr>
            <a:normAutofit fontScale="85000" lnSpcReduction="2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B428F6-0CD7-AB74-A41B-9A53DFD7EB4B}"/>
              </a:ext>
            </a:extLst>
          </p:cNvPr>
          <p:cNvSpPr>
            <a:spLocks noGrp="1"/>
          </p:cNvSpPr>
          <p:nvPr>
            <p:ph type="body" idx="1"/>
          </p:nvPr>
        </p:nvSpPr>
        <p:spPr/>
        <p:txBody>
          <a:bodyPr/>
          <a:lstStyle/>
          <a:p>
            <a:endParaRPr lang="en-US"/>
          </a:p>
        </p:txBody>
      </p:sp>
      <p:sp>
        <p:nvSpPr>
          <p:cNvPr id="2" name="Title 1"/>
          <p:cNvSpPr>
            <a:spLocks noGrp="1"/>
          </p:cNvSpPr>
          <p:nvPr>
            <p:ph type="title" idx="4294967295"/>
          </p:nvPr>
        </p:nvSpPr>
        <p:spPr>
          <a:xfrm>
            <a:off x="1603169" y="166999"/>
            <a:ext cx="11226800" cy="630238"/>
          </a:xfrm>
        </p:spPr>
        <p:txBody>
          <a:bodyPr>
            <a:normAutofit fontScale="90000"/>
          </a:bodyPr>
          <a:lstStyle/>
          <a:p>
            <a:r>
              <a:rPr lang="en-US" b="0" dirty="0"/>
              <a:t>Deep Neural Networks: </a:t>
            </a:r>
            <a:br>
              <a:rPr lang="en-US" b="0" dirty="0"/>
            </a:br>
            <a:r>
              <a:rPr lang="en-US" b="0" dirty="0"/>
              <a:t>Inspired from Our Brain Structure</a:t>
            </a:r>
          </a:p>
        </p:txBody>
      </p:sp>
      <p:sp>
        <p:nvSpPr>
          <p:cNvPr id="6" name="Slide Number Placeholder 5"/>
          <p:cNvSpPr>
            <a:spLocks noGrp="1"/>
          </p:cNvSpPr>
          <p:nvPr>
            <p:ph type="sldNum" sz="quarter" idx="4294967295"/>
          </p:nvPr>
        </p:nvSpPr>
        <p:spPr>
          <a:xfrm>
            <a:off x="9093200" y="6356350"/>
            <a:ext cx="3098800" cy="365125"/>
          </a:xfrm>
        </p:spPr>
        <p:txBody>
          <a:bodyPr/>
          <a:lstStyle/>
          <a:p>
            <a:pPr>
              <a:defRPr/>
            </a:pPr>
            <a:fld id="{713DD8BE-556E-3440-9013-11CC5588178D}" type="slidenum">
              <a:rPr lang="en-US" smtClean="0"/>
              <a:pPr>
                <a:defRPr/>
              </a:pPr>
              <a:t>32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521595" y="1498603"/>
            <a:ext cx="7047215" cy="4544044"/>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6078331" y="6182913"/>
            <a:ext cx="6096000" cy="508088"/>
          </a:xfrm>
          <a:prstGeom prst="rect">
            <a:avLst/>
          </a:prstGeom>
        </p:spPr>
        <p:txBody>
          <a:bodyPr>
            <a:spAutoFit/>
          </a:bodyPr>
          <a:lstStyle/>
          <a:p>
            <a:r>
              <a:rPr lang="en-US" sz="1351" dirty="0"/>
              <a:t>By </a:t>
            </a:r>
            <a:r>
              <a:rPr lang="en-US" sz="1351" dirty="0" err="1"/>
              <a:t>BruceBlaus</a:t>
            </a:r>
            <a:r>
              <a:rPr lang="en-US" sz="1351" dirty="0"/>
              <a:t> - Own work, CC BY 3.0, https://</a:t>
            </a:r>
            <a:r>
              <a:rPr lang="en-US" sz="1351" dirty="0" err="1"/>
              <a:t>commons.wikimedia.org</a:t>
            </a:r>
            <a:r>
              <a:rPr lang="en-US" sz="1351" dirty="0"/>
              <a:t>/w/</a:t>
            </a:r>
            <a:r>
              <a:rPr lang="en-US" sz="1351" dirty="0" err="1"/>
              <a:t>index.php?curid</a:t>
            </a:r>
            <a:r>
              <a:rPr lang="en-US" sz="1351" dirty="0"/>
              <a:t>=28761830</a:t>
            </a:r>
          </a:p>
        </p:txBody>
      </p:sp>
    </p:spTree>
    <p:extLst>
      <p:ext uri="{BB962C8B-B14F-4D97-AF65-F5344CB8AC3E}">
        <p14:creationId xmlns:p14="http://schemas.microsoft.com/office/powerpoint/2010/main" val="2055884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03196" y="293861"/>
            <a:ext cx="11226800" cy="630238"/>
          </a:xfrm>
        </p:spPr>
        <p:txBody>
          <a:bodyPr>
            <a:normAutofit fontScale="90000"/>
          </a:bodyPr>
          <a:lstStyle/>
          <a:p>
            <a:r>
              <a:rPr lang="en-US" b="0" dirty="0"/>
              <a:t>Neural Network Unit</a:t>
            </a:r>
            <a:br>
              <a:rPr lang="en-US" b="0" dirty="0"/>
            </a:br>
            <a:r>
              <a:rPr lang="en-US" sz="2667" dirty="0"/>
              <a:t>This is not in your brain</a:t>
            </a:r>
            <a:endParaRPr lang="en-US" sz="3200" dirty="0"/>
          </a:p>
        </p:txBody>
      </p:sp>
      <p:sp>
        <p:nvSpPr>
          <p:cNvPr id="6" name="Slide Number Placeholder 5"/>
          <p:cNvSpPr>
            <a:spLocks noGrp="1"/>
          </p:cNvSpPr>
          <p:nvPr>
            <p:ph type="sldNum" sz="quarter" idx="4294967295"/>
          </p:nvPr>
        </p:nvSpPr>
        <p:spPr>
          <a:xfrm>
            <a:off x="7003143" y="6344475"/>
            <a:ext cx="3098800" cy="365125"/>
          </a:xfrm>
        </p:spPr>
        <p:txBody>
          <a:bodyPr/>
          <a:lstStyle/>
          <a:p>
            <a:pPr>
              <a:defRPr/>
            </a:pPr>
            <a:fld id="{713DD8BE-556E-3440-9013-11CC5588178D}" type="slidenum">
              <a:rPr lang="en-US" smtClean="0"/>
              <a:pPr>
                <a:defRPr/>
              </a:pPr>
              <a:t>33</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052988" y="1332942"/>
            <a:ext cx="4790299" cy="4899169"/>
          </a:xfrm>
          <a:prstGeom prst="rect">
            <a:avLst/>
          </a:prstGeom>
        </p:spPr>
      </p:pic>
      <p:cxnSp>
        <p:nvCxnSpPr>
          <p:cNvPr id="19" name="Straight Arrow Connector 18"/>
          <p:cNvCxnSpPr>
            <a:cxnSpLocks/>
          </p:cNvCxnSpPr>
          <p:nvPr/>
        </p:nvCxnSpPr>
        <p:spPr bwMode="auto">
          <a:xfrm>
            <a:off x="-186861" y="3444330"/>
            <a:ext cx="332005" cy="2817595"/>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1669145" y="4883940"/>
            <a:ext cx="1912703" cy="666786"/>
          </a:xfrm>
          <a:prstGeom prst="rect">
            <a:avLst/>
          </a:prstGeom>
          <a:noFill/>
        </p:spPr>
        <p:txBody>
          <a:bodyPr wrap="none" rtlCol="0">
            <a:spAutoFit/>
          </a:bodyPr>
          <a:lstStyle/>
          <a:p>
            <a:r>
              <a:rPr lang="en-US" sz="3733" dirty="0">
                <a:solidFill>
                  <a:srgbClr val="981535"/>
                </a:solidFill>
              </a:rPr>
              <a:t>Weights</a:t>
            </a:r>
          </a:p>
        </p:txBody>
      </p:sp>
      <p:sp>
        <p:nvSpPr>
          <p:cNvPr id="52" name="TextBox 51"/>
          <p:cNvSpPr txBox="1"/>
          <p:nvPr/>
        </p:nvSpPr>
        <p:spPr>
          <a:xfrm>
            <a:off x="1161143" y="5550725"/>
            <a:ext cx="2417650" cy="666786"/>
          </a:xfrm>
          <a:prstGeom prst="rect">
            <a:avLst/>
          </a:prstGeom>
          <a:noFill/>
        </p:spPr>
        <p:txBody>
          <a:bodyPr wrap="none" rtlCol="0">
            <a:spAutoFit/>
          </a:bodyPr>
          <a:lstStyle/>
          <a:p>
            <a:r>
              <a:rPr lang="en-US" sz="3733" dirty="0">
                <a:solidFill>
                  <a:srgbClr val="981535"/>
                </a:solidFill>
              </a:rPr>
              <a:t>Input layer</a:t>
            </a:r>
          </a:p>
        </p:txBody>
      </p:sp>
      <p:sp>
        <p:nvSpPr>
          <p:cNvPr id="53" name="TextBox 52"/>
          <p:cNvSpPr txBox="1"/>
          <p:nvPr/>
        </p:nvSpPr>
        <p:spPr>
          <a:xfrm>
            <a:off x="1262743" y="3893340"/>
            <a:ext cx="3243196" cy="666786"/>
          </a:xfrm>
          <a:prstGeom prst="rect">
            <a:avLst/>
          </a:prstGeom>
          <a:noFill/>
        </p:spPr>
        <p:txBody>
          <a:bodyPr wrap="none" rtlCol="0">
            <a:spAutoFit/>
          </a:bodyPr>
          <a:lstStyle/>
          <a:p>
            <a:r>
              <a:rPr lang="en-US" sz="3733" dirty="0">
                <a:solidFill>
                  <a:srgbClr val="981535"/>
                </a:solidFill>
              </a:rPr>
              <a:t>Weighted sum</a:t>
            </a:r>
          </a:p>
        </p:txBody>
      </p:sp>
      <p:sp>
        <p:nvSpPr>
          <p:cNvPr id="54" name="TextBox 53"/>
          <p:cNvSpPr txBox="1"/>
          <p:nvPr/>
        </p:nvSpPr>
        <p:spPr>
          <a:xfrm>
            <a:off x="145147" y="2604325"/>
            <a:ext cx="4543231" cy="666786"/>
          </a:xfrm>
          <a:prstGeom prst="rect">
            <a:avLst/>
          </a:prstGeom>
          <a:noFill/>
        </p:spPr>
        <p:txBody>
          <a:bodyPr wrap="none" rtlCol="0">
            <a:spAutoFit/>
          </a:bodyPr>
          <a:lstStyle/>
          <a:p>
            <a:r>
              <a:rPr lang="en-US" sz="3733" dirty="0">
                <a:solidFill>
                  <a:srgbClr val="981535"/>
                </a:solidFill>
              </a:rPr>
              <a:t>Non-linear transform</a:t>
            </a:r>
          </a:p>
        </p:txBody>
      </p:sp>
      <p:sp>
        <p:nvSpPr>
          <p:cNvPr id="55" name="TextBox 54"/>
          <p:cNvSpPr txBox="1"/>
          <p:nvPr/>
        </p:nvSpPr>
        <p:spPr>
          <a:xfrm>
            <a:off x="348344" y="1283525"/>
            <a:ext cx="2896947" cy="666786"/>
          </a:xfrm>
          <a:prstGeom prst="rect">
            <a:avLst/>
          </a:prstGeom>
          <a:noFill/>
        </p:spPr>
        <p:txBody>
          <a:bodyPr wrap="none" rtlCol="0">
            <a:spAutoFit/>
          </a:bodyPr>
          <a:lstStyle/>
          <a:p>
            <a:r>
              <a:rPr lang="en-US" sz="3733"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587347" y="4712525"/>
            <a:ext cx="1061509" cy="666786"/>
          </a:xfrm>
          <a:prstGeom prst="rect">
            <a:avLst/>
          </a:prstGeom>
          <a:noFill/>
        </p:spPr>
        <p:txBody>
          <a:bodyPr wrap="none" rtlCol="0">
            <a:spAutoFit/>
          </a:bodyPr>
          <a:lstStyle/>
          <a:p>
            <a:r>
              <a:rPr lang="en-US" sz="3733" dirty="0">
                <a:solidFill>
                  <a:srgbClr val="981535"/>
                </a:solidFill>
              </a:rPr>
              <a:t>bias</a:t>
            </a:r>
          </a:p>
        </p:txBody>
      </p:sp>
      <p:sp>
        <p:nvSpPr>
          <p:cNvPr id="3" name="Content Placeholder 2">
            <a:extLst>
              <a:ext uri="{FF2B5EF4-FFF2-40B4-BE49-F238E27FC236}">
                <a16:creationId xmlns:a16="http://schemas.microsoft.com/office/drawing/2014/main" id="{5364D15D-4906-3F1D-AA1B-515F56CD6710}"/>
              </a:ext>
            </a:extLst>
          </p:cNvPr>
          <p:cNvSpPr>
            <a:spLocks noGrp="1"/>
          </p:cNvSpPr>
          <p:nvPr>
            <p:ph type="body" idx="1"/>
          </p:nvPr>
        </p:nvSpPr>
        <p:spPr>
          <a:xfrm>
            <a:off x="7265150" y="510230"/>
            <a:ext cx="10968990" cy="4869081"/>
          </a:xfrm>
        </p:spPr>
        <p:txBody>
          <a:bodyPr/>
          <a:lstStyle/>
          <a:p>
            <a:pPr marL="571500" indent="-342900">
              <a:buFont typeface="Arial" panose="020B0604020202020204" pitchFamily="34" charset="0"/>
              <a:buChar char="•"/>
            </a:pPr>
            <a:r>
              <a:rPr lang="en-US" sz="2000" dirty="0"/>
              <a:t>Take weighted sum of inputs, plus a bias</a:t>
            </a:r>
          </a:p>
          <a:p>
            <a:endParaRPr lang="en-US" dirty="0"/>
          </a:p>
          <a:p>
            <a:endParaRPr lang="en-US" dirty="0"/>
          </a:p>
          <a:p>
            <a:endParaRPr lang="en-US" dirty="0"/>
          </a:p>
          <a:p>
            <a:endParaRPr lang="en-US" dirty="0"/>
          </a:p>
          <a:p>
            <a:endParaRPr lang="en-US" dirty="0"/>
          </a:p>
          <a:p>
            <a:pPr marL="571500" indent="-342900">
              <a:buFont typeface="Arial" panose="020B0604020202020204" pitchFamily="34" charset="0"/>
              <a:buChar char="•"/>
            </a:pPr>
            <a:r>
              <a:rPr lang="en-US" sz="2000" dirty="0"/>
              <a:t>Instead of just using z, we'll apply a </a:t>
            </a:r>
            <a:br>
              <a:rPr lang="en-US" sz="2000" dirty="0"/>
            </a:br>
            <a:r>
              <a:rPr lang="en-US" sz="2000" dirty="0"/>
              <a:t>nonlinear activation function f:</a:t>
            </a:r>
          </a:p>
        </p:txBody>
      </p:sp>
      <p:pic>
        <p:nvPicPr>
          <p:cNvPr id="4" name="Picture 3">
            <a:extLst>
              <a:ext uri="{FF2B5EF4-FFF2-40B4-BE49-F238E27FC236}">
                <a16:creationId xmlns:a16="http://schemas.microsoft.com/office/drawing/2014/main" id="{461F9A03-139B-B346-DE46-7DBF7796B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6596" y="974176"/>
            <a:ext cx="3238500" cy="1143000"/>
          </a:xfrm>
          <a:prstGeom prst="rect">
            <a:avLst/>
          </a:prstGeom>
        </p:spPr>
      </p:pic>
      <p:pic>
        <p:nvPicPr>
          <p:cNvPr id="5" name="Picture 4">
            <a:extLst>
              <a:ext uri="{FF2B5EF4-FFF2-40B4-BE49-F238E27FC236}">
                <a16:creationId xmlns:a16="http://schemas.microsoft.com/office/drawing/2014/main" id="{C46810D5-D9BD-7A89-B14A-4021D14B62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7087" y="2117176"/>
            <a:ext cx="2692400" cy="609600"/>
          </a:xfrm>
          <a:prstGeom prst="rect">
            <a:avLst/>
          </a:prstGeom>
        </p:spPr>
      </p:pic>
      <p:pic>
        <p:nvPicPr>
          <p:cNvPr id="7" name="Picture 6">
            <a:extLst>
              <a:ext uri="{FF2B5EF4-FFF2-40B4-BE49-F238E27FC236}">
                <a16:creationId xmlns:a16="http://schemas.microsoft.com/office/drawing/2014/main" id="{0BC8FFCA-3FE1-7E51-7902-EC9D6277F3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5143" y="3691940"/>
            <a:ext cx="2881745" cy="609600"/>
          </a:xfrm>
          <a:prstGeom prst="rect">
            <a:avLst/>
          </a:prstGeom>
        </p:spPr>
      </p:pic>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95545" y="460921"/>
            <a:ext cx="11226800" cy="630238"/>
          </a:xfrm>
        </p:spPr>
        <p:txBody>
          <a:bodyPr>
            <a:normAutofit fontScale="90000"/>
          </a:bodyPr>
          <a:lstStyle/>
          <a:p>
            <a:r>
              <a:rPr lang="en-US" b="0" dirty="0"/>
              <a:t>Non-Linear Activation Functions for Better Generalization/Normalization</a:t>
            </a:r>
          </a:p>
        </p:txBody>
      </p:sp>
      <p:sp>
        <p:nvSpPr>
          <p:cNvPr id="6" name="Slide Number Placeholder 5"/>
          <p:cNvSpPr>
            <a:spLocks noGrp="1"/>
          </p:cNvSpPr>
          <p:nvPr>
            <p:ph type="sldNum" sz="quarter" idx="4294967295"/>
          </p:nvPr>
        </p:nvSpPr>
        <p:spPr>
          <a:xfrm>
            <a:off x="9093200" y="6356350"/>
            <a:ext cx="3098800" cy="365125"/>
          </a:xfrm>
        </p:spPr>
        <p:txBody>
          <a:bodyPr/>
          <a:lstStyle/>
          <a:p>
            <a:pPr>
              <a:defRPr/>
            </a:pPr>
            <a:fld id="{713DD8BE-556E-3440-9013-11CC5588178D}" type="slidenum">
              <a:rPr lang="en-US" smtClean="0"/>
              <a:pPr>
                <a:defRPr/>
              </a:pPr>
              <a:t>34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944664" y="1228461"/>
            <a:ext cx="8070195" cy="3633239"/>
          </a:xfrm>
          <a:prstGeom prst="rect">
            <a:avLst/>
          </a:prstGeom>
        </p:spPr>
      </p:pic>
      <p:sp>
        <p:nvSpPr>
          <p:cNvPr id="8" name="TextBox 7"/>
          <p:cNvSpPr txBox="1"/>
          <p:nvPr/>
        </p:nvSpPr>
        <p:spPr>
          <a:xfrm>
            <a:off x="1091798" y="2000052"/>
            <a:ext cx="2162772" cy="748988"/>
          </a:xfrm>
          <a:prstGeom prst="rect">
            <a:avLst/>
          </a:prstGeom>
          <a:noFill/>
        </p:spPr>
        <p:txBody>
          <a:bodyPr wrap="none" rtlCol="0">
            <a:spAutoFit/>
          </a:bodyPr>
          <a:lstStyle/>
          <a:p>
            <a:r>
              <a:rPr lang="en-US" sz="4267" dirty="0">
                <a:solidFill>
                  <a:srgbClr val="981535"/>
                </a:solidFill>
              </a:rPr>
              <a:t>Sigmoid</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40" y="2749042"/>
            <a:ext cx="2961507" cy="939015"/>
          </a:xfrm>
          <a:prstGeom prst="rect">
            <a:avLst/>
          </a:prstGeom>
        </p:spPr>
      </p:pic>
      <p:pic>
        <p:nvPicPr>
          <p:cNvPr id="9" name="Content Placeholder 3">
            <a:extLst>
              <a:ext uri="{FF2B5EF4-FFF2-40B4-BE49-F238E27FC236}">
                <a16:creationId xmlns:a16="http://schemas.microsoft.com/office/drawing/2014/main" id="{C41803BB-CB17-48AD-4CEE-BAD32D3240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3184" y="5345940"/>
            <a:ext cx="7540625" cy="1219200"/>
          </a:xfrm>
          <a:prstGeom prst="rect">
            <a:avLst/>
          </a:prstGeom>
          <a:noFill/>
          <a:ln>
            <a:noFill/>
          </a:ln>
        </p:spPr>
      </p:pic>
      <p:sp>
        <p:nvSpPr>
          <p:cNvPr id="10" name="Title 1">
            <a:extLst>
              <a:ext uri="{FF2B5EF4-FFF2-40B4-BE49-F238E27FC236}">
                <a16:creationId xmlns:a16="http://schemas.microsoft.com/office/drawing/2014/main" id="{45F33196-7A6F-0279-B845-58C59E49708D}"/>
              </a:ext>
            </a:extLst>
          </p:cNvPr>
          <p:cNvSpPr txBox="1">
            <a:spLocks/>
          </p:cNvSpPr>
          <p:nvPr/>
        </p:nvSpPr>
        <p:spPr>
          <a:xfrm>
            <a:off x="581891" y="4861700"/>
            <a:ext cx="11226800" cy="630238"/>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457200" indent="-457200">
              <a:buFont typeface="Arial" panose="020B0604020202020204" pitchFamily="34" charset="0"/>
              <a:buChar char="•"/>
            </a:pPr>
            <a:r>
              <a:rPr lang="en-US" sz="3300" dirty="0"/>
              <a:t>Final function the unit is computing:</a:t>
            </a:r>
            <a:endParaRPr lang="en-US" dirty="0"/>
          </a:p>
        </p:txBody>
      </p:sp>
    </p:spTree>
    <p:extLst>
      <p:ext uri="{BB962C8B-B14F-4D97-AF65-F5344CB8AC3E}">
        <p14:creationId xmlns:p14="http://schemas.microsoft.com/office/powerpoint/2010/main" val="3652455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Autofit/>
          </a:bodyPr>
          <a:lstStyle/>
          <a:p>
            <a:pPr marL="514350" indent="-285750">
              <a:buFont typeface="Arial" panose="020B0604020202020204" pitchFamily="34" charset="0"/>
              <a:buChar char="•"/>
            </a:pPr>
            <a:r>
              <a:rPr lang="en-US" sz="2600" dirty="0"/>
              <a:t>Multiple sets of weights in sequence</a:t>
            </a:r>
          </a:p>
          <a:p>
            <a:pPr lvl="1"/>
            <a:r>
              <a:rPr lang="en-US" sz="2800" dirty="0"/>
              <a:t>Multiple hidden layers</a:t>
            </a:r>
          </a:p>
        </p:txBody>
      </p:sp>
      <p:sp>
        <p:nvSpPr>
          <p:cNvPr id="2" name="Title 1"/>
          <p:cNvSpPr>
            <a:spLocks noGrp="1"/>
          </p:cNvSpPr>
          <p:nvPr>
            <p:ph type="title" idx="4294967295"/>
          </p:nvPr>
        </p:nvSpPr>
        <p:spPr>
          <a:xfrm>
            <a:off x="1638794" y="409911"/>
            <a:ext cx="11226800" cy="630238"/>
          </a:xfrm>
        </p:spPr>
        <p:txBody>
          <a:bodyPr>
            <a:normAutofit fontScale="90000"/>
          </a:bodyPr>
          <a:lstStyle/>
          <a:p>
            <a:r>
              <a:rPr lang="en-US" dirty="0"/>
              <a:t>Neural Network</a:t>
            </a:r>
            <a:endParaRPr lang="en-GB" dirty="0"/>
          </a:p>
        </p:txBody>
      </p:sp>
      <p:sp>
        <p:nvSpPr>
          <p:cNvPr id="5" name="Slide Number Placeholder 4"/>
          <p:cNvSpPr>
            <a:spLocks noGrp="1"/>
          </p:cNvSpPr>
          <p:nvPr>
            <p:ph type="sldNum" idx="4294967295"/>
          </p:nvPr>
        </p:nvSpPr>
        <p:spPr>
          <a:xfrm>
            <a:off x="11125200" y="19050"/>
            <a:ext cx="1066800" cy="328613"/>
          </a:xfrm>
          <a:prstGeom prst="rect">
            <a:avLst/>
          </a:prstGeom>
        </p:spPr>
        <p:txBody>
          <a:bodyPr/>
          <a:lstStyle/>
          <a:p>
            <a:fld id="{7F92B3FB-2F82-4CB9-93A4-1640FC20E3CE}" type="slidenum">
              <a:rPr lang="en-GB" smtClean="0"/>
              <a:t>35</a:t>
            </a:fld>
            <a:endParaRPr lang="en-GB"/>
          </a:p>
        </p:txBody>
      </p:sp>
      <p:pic>
        <p:nvPicPr>
          <p:cNvPr id="8" name="Picture 7"/>
          <p:cNvPicPr>
            <a:picLocks noChangeAspect="1"/>
          </p:cNvPicPr>
          <p:nvPr/>
        </p:nvPicPr>
        <p:blipFill>
          <a:blip r:embed="rId3"/>
          <a:stretch>
            <a:fillRect/>
          </a:stretch>
        </p:blipFill>
        <p:spPr>
          <a:xfrm>
            <a:off x="6400800" y="2222129"/>
            <a:ext cx="4038600" cy="3746112"/>
          </a:xfrm>
          <a:prstGeom prst="rect">
            <a:avLst/>
          </a:prstGeom>
        </p:spPr>
      </p:pic>
      <p:sp>
        <p:nvSpPr>
          <p:cNvPr id="4" name="TextBox 3"/>
          <p:cNvSpPr txBox="1"/>
          <p:nvPr/>
        </p:nvSpPr>
        <p:spPr>
          <a:xfrm>
            <a:off x="1228725" y="2971801"/>
            <a:ext cx="4572000" cy="2246769"/>
          </a:xfrm>
          <a:prstGeom prst="rect">
            <a:avLst/>
          </a:prstGeom>
          <a:noFill/>
        </p:spPr>
        <p:txBody>
          <a:bodyPr wrap="square" rtlCol="0">
            <a:spAutoFit/>
          </a:bodyPr>
          <a:lstStyle/>
          <a:p>
            <a:r>
              <a:rPr lang="en-US" sz="2800" dirty="0" err="1"/>
              <a:t>x</a:t>
            </a:r>
            <a:r>
              <a:rPr lang="en-US" sz="2800" baseline="30000" dirty="0" err="1"/>
              <a:t>n</a:t>
            </a:r>
            <a:r>
              <a:rPr lang="en-US" sz="2800" dirty="0"/>
              <a:t> = </a:t>
            </a:r>
            <a:r>
              <a:rPr lang="en-US" sz="2800" dirty="0" err="1"/>
              <a:t>Φ</a:t>
            </a:r>
            <a:r>
              <a:rPr lang="en-US" sz="2800" dirty="0"/>
              <a:t>(Wx</a:t>
            </a:r>
            <a:r>
              <a:rPr lang="en-US" sz="2800" baseline="30000" dirty="0"/>
              <a:t>n-1</a:t>
            </a:r>
            <a:r>
              <a:rPr lang="en-US" sz="2800" dirty="0"/>
              <a:t> + b)</a:t>
            </a:r>
          </a:p>
          <a:p>
            <a:pPr marL="457200" indent="-457200">
              <a:buFont typeface="Arial"/>
              <a:buChar char="•"/>
            </a:pPr>
            <a:r>
              <a:rPr lang="en-US" sz="2800" dirty="0"/>
              <a:t>W is weight matrix</a:t>
            </a:r>
          </a:p>
          <a:p>
            <a:pPr marL="457200" indent="-457200">
              <a:buFont typeface="Arial"/>
              <a:buChar char="•"/>
            </a:pPr>
            <a:r>
              <a:rPr lang="en-US" sz="2800" dirty="0"/>
              <a:t>b is bias vector</a:t>
            </a:r>
          </a:p>
          <a:p>
            <a:pPr marL="457200" indent="-457200">
              <a:buFont typeface="Arial"/>
              <a:buChar char="•"/>
            </a:pPr>
            <a:r>
              <a:rPr lang="en-US" sz="2800" dirty="0"/>
              <a:t>x</a:t>
            </a:r>
            <a:r>
              <a:rPr lang="en-US" sz="2800" baseline="30000" dirty="0"/>
              <a:t>n-1</a:t>
            </a:r>
            <a:r>
              <a:rPr lang="en-US" sz="2800" dirty="0"/>
              <a:t> is response from previous layer</a:t>
            </a:r>
          </a:p>
        </p:txBody>
      </p:sp>
    </p:spTree>
    <p:extLst>
      <p:ext uri="{BB962C8B-B14F-4D97-AF65-F5344CB8AC3E}">
        <p14:creationId xmlns:p14="http://schemas.microsoft.com/office/powerpoint/2010/main" val="1163257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type="body" idx="1"/>
          </p:nvPr>
        </p:nvSpPr>
        <p:spPr>
          <a:xfrm>
            <a:off x="611505" y="1071069"/>
            <a:ext cx="10968990" cy="4869081"/>
          </a:xfrm>
        </p:spPr>
        <p:txBody>
          <a:bodyPr>
            <a:normAutofit/>
          </a:bodyPr>
          <a:lstStyle/>
          <a:p>
            <a:pPr marL="457200" indent="-342900">
              <a:spcBef>
                <a:spcPts val="0"/>
              </a:spcBef>
              <a:buChar char="●"/>
            </a:pPr>
            <a:r>
              <a:rPr lang="en" sz="2600" dirty="0"/>
              <a:t>Neural network with loops (output of previous step is input of next)</a:t>
            </a:r>
          </a:p>
          <a:p>
            <a:pPr marL="457200" indent="-342900">
              <a:spcBef>
                <a:spcPts val="0"/>
              </a:spcBef>
              <a:buChar char="●"/>
            </a:pPr>
            <a:r>
              <a:rPr lang="en" sz="2600" dirty="0"/>
              <a:t>Maintains hidden state</a:t>
            </a:r>
          </a:p>
          <a:p>
            <a:pPr marL="914400" lvl="1" indent="-317500">
              <a:spcBef>
                <a:spcPts val="0"/>
              </a:spcBef>
              <a:buSzPts val="1400"/>
              <a:buChar char="○"/>
            </a:pPr>
            <a:r>
              <a:rPr lang="en" dirty="0"/>
              <a:t>Tracks previous inputs</a:t>
            </a:r>
          </a:p>
          <a:p>
            <a:pPr marL="914400" lvl="1" indent="-317500">
              <a:spcBef>
                <a:spcPts val="0"/>
              </a:spcBef>
              <a:buSzPts val="1400"/>
              <a:buChar char="○"/>
            </a:pPr>
            <a:r>
              <a:rPr lang="en" dirty="0"/>
              <a:t>Handle variable length input (sentences, video frames,...)</a:t>
            </a:r>
          </a:p>
          <a:p>
            <a:pPr marL="457200" indent="-342900">
              <a:spcBef>
                <a:spcPts val="0"/>
              </a:spcBef>
              <a:buChar char="●"/>
            </a:pPr>
            <a:r>
              <a:rPr lang="en" sz="2600" dirty="0"/>
              <a:t>Single differentiable function from input words to output probabilities</a:t>
            </a:r>
          </a:p>
          <a:p>
            <a:pPr lvl="1">
              <a:spcBef>
                <a:spcPts val="0"/>
              </a:spcBef>
              <a:buChar char="●"/>
            </a:pPr>
            <a:r>
              <a:rPr lang="en" sz="3330" dirty="0"/>
              <a:t>h</a:t>
            </a:r>
            <a:r>
              <a:rPr lang="en" sz="3330" baseline="-25000" dirty="0"/>
              <a:t>t</a:t>
            </a:r>
            <a:r>
              <a:rPr lang="en" sz="3330" dirty="0"/>
              <a:t> = f</a:t>
            </a:r>
            <a:r>
              <a:rPr lang="en" sz="3330" baseline="-25000" dirty="0"/>
              <a:t>W</a:t>
            </a:r>
            <a:r>
              <a:rPr lang="en" sz="3330" dirty="0"/>
              <a:t>(h</a:t>
            </a:r>
            <a:r>
              <a:rPr lang="en" sz="3330" baseline="-25000" dirty="0"/>
              <a:t>t-1</a:t>
            </a:r>
            <a:r>
              <a:rPr lang="en" sz="3330" dirty="0"/>
              <a:t>, x</a:t>
            </a:r>
            <a:r>
              <a:rPr lang="en" sz="3330" baseline="-25000" dirty="0"/>
              <a:t>t</a:t>
            </a:r>
            <a:r>
              <a:rPr lang="en" sz="3330" dirty="0"/>
              <a:t>)</a:t>
            </a:r>
          </a:p>
          <a:p>
            <a:pPr lvl="1">
              <a:spcBef>
                <a:spcPts val="0"/>
              </a:spcBef>
              <a:buChar char="●"/>
            </a:pPr>
            <a:r>
              <a:rPr lang="en" sz="3330" dirty="0"/>
              <a:t>h</a:t>
            </a:r>
            <a:r>
              <a:rPr lang="en" sz="3330" baseline="-25000" dirty="0"/>
              <a:t>t</a:t>
            </a:r>
            <a:r>
              <a:rPr lang="en" sz="3330" dirty="0"/>
              <a:t> = tanh(W</a:t>
            </a:r>
            <a:r>
              <a:rPr lang="en" sz="3330" baseline="-25000" dirty="0"/>
              <a:t>h</a:t>
            </a:r>
            <a:r>
              <a:rPr lang="en" sz="3330" dirty="0"/>
              <a:t>h</a:t>
            </a:r>
            <a:r>
              <a:rPr lang="en" sz="3330" baseline="-25000" dirty="0"/>
              <a:t>t-1</a:t>
            </a:r>
            <a:r>
              <a:rPr lang="en" sz="3330" dirty="0"/>
              <a:t> + W</a:t>
            </a:r>
            <a:r>
              <a:rPr lang="en" sz="3330" baseline="-25000" dirty="0"/>
              <a:t>x</a:t>
            </a:r>
            <a:r>
              <a:rPr lang="en" sz="3330" dirty="0"/>
              <a:t>x</a:t>
            </a:r>
            <a:r>
              <a:rPr lang="en" sz="3330" baseline="-25000" dirty="0"/>
              <a:t>t</a:t>
            </a:r>
            <a:r>
              <a:rPr lang="en" sz="3330" dirty="0"/>
              <a:t>)</a:t>
            </a:r>
          </a:p>
          <a:p>
            <a:pPr lvl="1">
              <a:spcBef>
                <a:spcPts val="0"/>
              </a:spcBef>
              <a:buChar char="●"/>
            </a:pPr>
            <a:r>
              <a:rPr lang="en" sz="3330" dirty="0"/>
              <a:t>y</a:t>
            </a:r>
            <a:r>
              <a:rPr lang="en" sz="3330" baseline="-25000" dirty="0"/>
              <a:t>t</a:t>
            </a:r>
            <a:r>
              <a:rPr lang="en" sz="3330" dirty="0"/>
              <a:t> = W</a:t>
            </a:r>
            <a:r>
              <a:rPr lang="en" sz="3330" baseline="-25000" dirty="0"/>
              <a:t>y</a:t>
            </a:r>
            <a:r>
              <a:rPr lang="en" sz="3330" dirty="0"/>
              <a:t>h</a:t>
            </a:r>
            <a:r>
              <a:rPr lang="en" sz="3330" baseline="-25000" dirty="0"/>
              <a:t>t</a:t>
            </a:r>
            <a:endParaRPr lang="en" sz="3330" dirty="0"/>
          </a:p>
          <a:p>
            <a:pPr marL="457200" indent="-342900">
              <a:spcBef>
                <a:spcPts val="0"/>
              </a:spcBef>
              <a:buChar char="●"/>
            </a:pPr>
            <a:endParaRPr lang="en" dirty="0"/>
          </a:p>
          <a:p>
            <a:pPr marL="0" indent="0">
              <a:buNone/>
            </a:pPr>
            <a:endParaRPr lang="en-US" dirty="0">
              <a:sym typeface="Wingdings"/>
            </a:endParaRPr>
          </a:p>
        </p:txBody>
      </p:sp>
      <p:sp>
        <p:nvSpPr>
          <p:cNvPr id="2" name="Title 1"/>
          <p:cNvSpPr>
            <a:spLocks noGrp="1"/>
          </p:cNvSpPr>
          <p:nvPr>
            <p:ph type="title" idx="4294967295"/>
          </p:nvPr>
        </p:nvSpPr>
        <p:spPr>
          <a:xfrm>
            <a:off x="1828800" y="212060"/>
            <a:ext cx="11226800" cy="630238"/>
          </a:xfrm>
        </p:spPr>
        <p:txBody>
          <a:bodyPr>
            <a:normAutofit fontScale="90000"/>
          </a:bodyPr>
          <a:lstStyle/>
          <a:p>
            <a:r>
              <a:rPr lang="en-GB" dirty="0"/>
              <a:t>Where did LM and DNN meet? </a:t>
            </a:r>
            <a:br>
              <a:rPr lang="en-GB" dirty="0"/>
            </a:br>
            <a:r>
              <a:rPr lang="en-GB" dirty="0"/>
              <a:t>Recurrent Neural Network (RNN)</a:t>
            </a:r>
          </a:p>
        </p:txBody>
      </p:sp>
      <p:sp>
        <p:nvSpPr>
          <p:cNvPr id="5" name="Slide Number Placeholder 4"/>
          <p:cNvSpPr>
            <a:spLocks noGrp="1"/>
          </p:cNvSpPr>
          <p:nvPr>
            <p:ph type="sldNum" idx="4294967295"/>
          </p:nvPr>
        </p:nvSpPr>
        <p:spPr>
          <a:xfrm>
            <a:off x="11125200" y="19050"/>
            <a:ext cx="1066800" cy="328613"/>
          </a:xfrm>
          <a:prstGeom prst="rect">
            <a:avLst/>
          </a:prstGeom>
        </p:spPr>
        <p:txBody>
          <a:bodyPr/>
          <a:lstStyle/>
          <a:p>
            <a:fld id="{7F92B3FB-2F82-4CB9-93A4-1640FC20E3CE}" type="slidenum">
              <a:rPr lang="en-GB" smtClean="0"/>
              <a:t>36</a:t>
            </a:fld>
            <a:endParaRPr lang="en-GB"/>
          </a:p>
        </p:txBody>
      </p:sp>
      <p:pic>
        <p:nvPicPr>
          <p:cNvPr id="7" name="Google Shape;114;p22"/>
          <p:cNvPicPr preferRelativeResize="0"/>
          <p:nvPr/>
        </p:nvPicPr>
        <p:blipFill>
          <a:blip r:embed="rId3">
            <a:alphaModFix/>
          </a:blip>
          <a:stretch>
            <a:fillRect/>
          </a:stretch>
        </p:blipFill>
        <p:spPr>
          <a:xfrm>
            <a:off x="1524001" y="4648200"/>
            <a:ext cx="4768051" cy="1252558"/>
          </a:xfrm>
          <a:prstGeom prst="rect">
            <a:avLst/>
          </a:prstGeom>
          <a:noFill/>
          <a:ln>
            <a:noFill/>
          </a:ln>
        </p:spPr>
      </p:pic>
      <p:pic>
        <p:nvPicPr>
          <p:cNvPr id="8" name="Google Shape;115;p22"/>
          <p:cNvPicPr preferRelativeResize="0"/>
          <p:nvPr/>
        </p:nvPicPr>
        <p:blipFill>
          <a:blip r:embed="rId4">
            <a:alphaModFix/>
          </a:blip>
          <a:stretch>
            <a:fillRect/>
          </a:stretch>
        </p:blipFill>
        <p:spPr>
          <a:xfrm>
            <a:off x="6705601" y="4495800"/>
            <a:ext cx="3861709" cy="1444350"/>
          </a:xfrm>
          <a:prstGeom prst="rect">
            <a:avLst/>
          </a:prstGeom>
          <a:noFill/>
          <a:ln>
            <a:noFill/>
          </a:ln>
        </p:spPr>
      </p:pic>
      <p:sp>
        <p:nvSpPr>
          <p:cNvPr id="9" name="Google Shape;112;p22"/>
          <p:cNvSpPr txBox="1"/>
          <p:nvPr/>
        </p:nvSpPr>
        <p:spPr>
          <a:xfrm>
            <a:off x="4343400" y="6172200"/>
            <a:ext cx="3546900" cy="303300"/>
          </a:xfrm>
          <a:prstGeom prst="rect">
            <a:avLst/>
          </a:prstGeom>
          <a:noFill/>
          <a:ln>
            <a:noFill/>
          </a:ln>
        </p:spPr>
        <p:txBody>
          <a:bodyPr spcFirstLastPara="1" wrap="square" lIns="68575" tIns="68575" rIns="68575" bIns="68575" anchor="t" anchorCtr="0">
            <a:noAutofit/>
          </a:bodyPr>
          <a:lstStyle/>
          <a:p>
            <a:r>
              <a:rPr lang="en" sz="1000" dirty="0"/>
              <a:t>http://colah.github.io/posts/2015-08-Understanding-LSTMs/</a:t>
            </a:r>
            <a:endParaRPr sz="1000" dirty="0"/>
          </a:p>
        </p:txBody>
      </p:sp>
    </p:spTree>
    <p:extLst>
      <p:ext uri="{BB962C8B-B14F-4D97-AF65-F5344CB8AC3E}">
        <p14:creationId xmlns:p14="http://schemas.microsoft.com/office/powerpoint/2010/main" val="1643931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type="body" idx="1"/>
          </p:nvPr>
        </p:nvSpPr>
        <p:spPr>
          <a:xfrm>
            <a:off x="156210" y="813594"/>
            <a:ext cx="10968990" cy="4869081"/>
          </a:xfrm>
        </p:spPr>
        <p:txBody>
          <a:bodyPr>
            <a:normAutofit/>
          </a:bodyPr>
          <a:lstStyle/>
          <a:p>
            <a:pPr marL="731520" lvl="1" indent="-342900">
              <a:lnSpc>
                <a:spcPct val="115000"/>
              </a:lnSpc>
              <a:spcBef>
                <a:spcPts val="0"/>
              </a:spcBef>
              <a:buSzPts val="1800"/>
            </a:pPr>
            <a:r>
              <a:rPr lang="en" dirty="0"/>
              <a:t>Input is one-hot encoding of words</a:t>
            </a:r>
          </a:p>
          <a:p>
            <a:pPr marL="731520" lvl="1" indent="-342900">
              <a:lnSpc>
                <a:spcPct val="115000"/>
              </a:lnSpc>
              <a:spcBef>
                <a:spcPts val="0"/>
              </a:spcBef>
              <a:buSzPts val="1800"/>
            </a:pPr>
            <a:r>
              <a:rPr lang="en" dirty="0"/>
              <a:t>Multiply by embedding matrix</a:t>
            </a:r>
          </a:p>
          <a:p>
            <a:pPr marL="731520" lvl="1" indent="-342900">
              <a:lnSpc>
                <a:spcPct val="115000"/>
              </a:lnSpc>
              <a:spcBef>
                <a:spcPts val="0"/>
              </a:spcBef>
              <a:buSzPts val="1800"/>
            </a:pPr>
            <a:r>
              <a:rPr lang="en" dirty="0"/>
              <a:t>Output predicts probability distribution over vocabulary: </a:t>
            </a:r>
            <a:r>
              <a:rPr lang="en" sz="1800" dirty="0"/>
              <a:t>P(next word|previous words)</a:t>
            </a:r>
          </a:p>
          <a:p>
            <a:endParaRPr lang="en-US" sz="1400" dirty="0">
              <a:sym typeface="Wingdings"/>
            </a:endParaRPr>
          </a:p>
        </p:txBody>
      </p:sp>
      <p:sp>
        <p:nvSpPr>
          <p:cNvPr id="2" name="Title 1"/>
          <p:cNvSpPr>
            <a:spLocks noGrp="1"/>
          </p:cNvSpPr>
          <p:nvPr>
            <p:ph type="title" idx="4294967295"/>
          </p:nvPr>
        </p:nvSpPr>
        <p:spPr>
          <a:xfrm>
            <a:off x="1745673" y="183356"/>
            <a:ext cx="11226800" cy="630238"/>
          </a:xfrm>
        </p:spPr>
        <p:txBody>
          <a:bodyPr>
            <a:normAutofit fontScale="90000"/>
          </a:bodyPr>
          <a:lstStyle/>
          <a:p>
            <a:r>
              <a:rPr lang="en-US" dirty="0"/>
              <a:t>Language Modeling with RNN</a:t>
            </a:r>
            <a:endParaRPr lang="en-GB" dirty="0"/>
          </a:p>
        </p:txBody>
      </p:sp>
      <p:sp>
        <p:nvSpPr>
          <p:cNvPr id="5" name="Slide Number Placeholder 4"/>
          <p:cNvSpPr>
            <a:spLocks noGrp="1"/>
          </p:cNvSpPr>
          <p:nvPr>
            <p:ph type="sldNum" idx="4294967295"/>
          </p:nvPr>
        </p:nvSpPr>
        <p:spPr>
          <a:xfrm>
            <a:off x="11125200" y="19050"/>
            <a:ext cx="1066800" cy="328613"/>
          </a:xfrm>
          <a:prstGeom prst="rect">
            <a:avLst/>
          </a:prstGeom>
        </p:spPr>
        <p:txBody>
          <a:bodyPr/>
          <a:lstStyle/>
          <a:p>
            <a:fld id="{7F92B3FB-2F82-4CB9-93A4-1640FC20E3CE}" type="slidenum">
              <a:rPr lang="en-GB" smtClean="0"/>
              <a:t>37</a:t>
            </a:fld>
            <a:endParaRPr lang="en-GB"/>
          </a:p>
        </p:txBody>
      </p:sp>
      <p:pic>
        <p:nvPicPr>
          <p:cNvPr id="3" name="Picture 2">
            <a:extLst>
              <a:ext uri="{FF2B5EF4-FFF2-40B4-BE49-F238E27FC236}">
                <a16:creationId xmlns:a16="http://schemas.microsoft.com/office/drawing/2014/main" id="{BCD75F20-FAC9-D7A7-182B-E7A8B9A6F6F4}"/>
              </a:ext>
            </a:extLst>
          </p:cNvPr>
          <p:cNvPicPr>
            <a:picLocks noChangeAspect="1"/>
          </p:cNvPicPr>
          <p:nvPr/>
        </p:nvPicPr>
        <p:blipFill>
          <a:blip r:embed="rId3"/>
          <a:stretch>
            <a:fillRect/>
          </a:stretch>
        </p:blipFill>
        <p:spPr>
          <a:xfrm>
            <a:off x="2667000" y="2196102"/>
            <a:ext cx="7871558" cy="4661898"/>
          </a:xfrm>
          <a:prstGeom prst="rect">
            <a:avLst/>
          </a:prstGeom>
        </p:spPr>
      </p:pic>
    </p:spTree>
    <p:extLst>
      <p:ext uri="{BB962C8B-B14F-4D97-AF65-F5344CB8AC3E}">
        <p14:creationId xmlns:p14="http://schemas.microsoft.com/office/powerpoint/2010/main" val="3084807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10943169" y="6569076"/>
            <a:ext cx="1248833" cy="365125"/>
          </a:xfrm>
          <a:prstGeom prst="rect">
            <a:avLst/>
          </a:prstGeom>
          <a:noFill/>
          <a:ln>
            <a:noFill/>
          </a:ln>
        </p:spPr>
        <p:txBody>
          <a:bodyPr spcFirstLastPara="1" wrap="square" lIns="121900" tIns="60933" rIns="121900" bIns="60933" anchor="t" anchorCtr="0">
            <a:noAutofit/>
          </a:bodyPr>
          <a:lstStyle/>
          <a:p>
            <a:pPr algn="r"/>
            <a:fld id="{00000000-1234-1234-1234-123412341234}" type="slidenum">
              <a:rPr lang="en-US" sz="1867" b="1">
                <a:latin typeface="Calibri"/>
                <a:ea typeface="Calibri"/>
                <a:cs typeface="Calibri"/>
                <a:sym typeface="Calibri"/>
              </a:rPr>
              <a:pPr algn="r"/>
              <a:t>38</a:t>
            </a:fld>
            <a:endParaRPr sz="1867" b="1">
              <a:latin typeface="Calibri"/>
              <a:ea typeface="Calibri"/>
              <a:cs typeface="Calibri"/>
              <a:sym typeface="Calibri"/>
            </a:endParaRPr>
          </a:p>
        </p:txBody>
      </p:sp>
      <p:sp>
        <p:nvSpPr>
          <p:cNvPr id="4" name="Text Placeholder 1"/>
          <p:cNvSpPr>
            <a:spLocks noGrp="1"/>
          </p:cNvSpPr>
          <p:nvPr>
            <p:ph type="body" idx="1"/>
          </p:nvPr>
        </p:nvSpPr>
        <p:spPr/>
        <p:txBody>
          <a:bodyPr/>
          <a:lstStyle/>
          <a:p>
            <a:r>
              <a:rPr lang="en-US" sz="2400" dirty="0"/>
              <a:t>She poured water from the pitcher to the cup until it was full. </a:t>
            </a:r>
          </a:p>
          <a:p>
            <a:pPr lvl="1"/>
            <a:r>
              <a:rPr lang="en-US" sz="2133" dirty="0"/>
              <a:t>What does “it” refer to? And why?</a:t>
            </a:r>
          </a:p>
          <a:p>
            <a:r>
              <a:rPr lang="en-US" sz="2400" dirty="0"/>
              <a:t>She poured water from the pitcher to the cup until it was empty.</a:t>
            </a:r>
          </a:p>
          <a:p>
            <a:pPr marL="914377" lvl="2" indent="-342891">
              <a:spcBef>
                <a:spcPts val="1000"/>
              </a:spcBef>
              <a:buSzPts val="1800"/>
            </a:pPr>
            <a:r>
              <a:rPr lang="en-US" sz="1867" dirty="0"/>
              <a:t>What does “it” refer to? And why?</a:t>
            </a:r>
            <a:endParaRPr lang="en-US" sz="2400" dirty="0"/>
          </a:p>
          <a:p>
            <a:pPr marL="457189" lvl="1" indent="-342891">
              <a:spcBef>
                <a:spcPts val="1000"/>
              </a:spcBef>
              <a:buSzPts val="1800"/>
            </a:pPr>
            <a:r>
              <a:rPr lang="en-US" dirty="0"/>
              <a:t>The key is to be selective and determine which words are most important in a specific context. </a:t>
            </a:r>
          </a:p>
          <a:p>
            <a:endParaRPr lang="en-US" sz="2400" dirty="0"/>
          </a:p>
          <a:p>
            <a:pPr lvl="1"/>
            <a:endParaRPr lang="en-US" sz="2133" dirty="0"/>
          </a:p>
          <a:p>
            <a:pPr lvl="1"/>
            <a:endParaRPr lang="en-US" dirty="0"/>
          </a:p>
          <a:p>
            <a:pPr lvl="1"/>
            <a:endParaRPr lang="en-US" dirty="0"/>
          </a:p>
        </p:txBody>
      </p:sp>
      <p:sp>
        <p:nvSpPr>
          <p:cNvPr id="5" name="Google Shape;1130;p104">
            <a:extLst>
              <a:ext uri="{FF2B5EF4-FFF2-40B4-BE49-F238E27FC236}">
                <a16:creationId xmlns:a16="http://schemas.microsoft.com/office/drawing/2014/main" id="{866B905E-5FAA-8901-6C21-53E229951C94}"/>
              </a:ext>
            </a:extLst>
          </p:cNvPr>
          <p:cNvSpPr txBox="1">
            <a:spLocks noGrp="1"/>
          </p:cNvSpPr>
          <p:nvPr>
            <p:ph type="title" idx="4294967295"/>
          </p:nvPr>
        </p:nvSpPr>
        <p:spPr>
          <a:xfrm>
            <a:off x="0" y="144463"/>
            <a:ext cx="10553700" cy="1143000"/>
          </a:xfrm>
          <a:prstGeom prst="rect">
            <a:avLst/>
          </a:prstGeom>
          <a:noFill/>
          <a:ln>
            <a:noFill/>
          </a:ln>
        </p:spPr>
        <p:txBody>
          <a:bodyPr spcFirstLastPara="1" vert="horz" wrap="square" lIns="91425" tIns="45700" rIns="91425" bIns="45700" rtlCol="0" anchor="ctr" anchorCtr="0">
            <a:noAutofit/>
          </a:bodyPr>
          <a:lstStyle/>
          <a:p>
            <a:pPr algn="ctr"/>
            <a:r>
              <a:rPr lang="en-US" sz="2500" dirty="0">
                <a:sym typeface="Palatino Linotype"/>
              </a:rPr>
              <a:t>But not all contextual words are equally important: Self-Attention</a:t>
            </a:r>
            <a:endParaRPr sz="2500" dirty="0">
              <a:sym typeface="Palatino Linotype"/>
            </a:endParaRPr>
          </a:p>
        </p:txBody>
      </p:sp>
      <p:pic>
        <p:nvPicPr>
          <p:cNvPr id="6" name="Picture 5">
            <a:extLst>
              <a:ext uri="{FF2B5EF4-FFF2-40B4-BE49-F238E27FC236}">
                <a16:creationId xmlns:a16="http://schemas.microsoft.com/office/drawing/2014/main" id="{B5C61895-F702-8C9E-3054-16D6336FB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629" y="4142205"/>
            <a:ext cx="5619371" cy="2752345"/>
          </a:xfrm>
          <a:prstGeom prst="rect">
            <a:avLst/>
          </a:prstGeom>
        </p:spPr>
      </p:pic>
      <p:pic>
        <p:nvPicPr>
          <p:cNvPr id="7" name="Picture 6">
            <a:extLst>
              <a:ext uri="{FF2B5EF4-FFF2-40B4-BE49-F238E27FC236}">
                <a16:creationId xmlns:a16="http://schemas.microsoft.com/office/drawing/2014/main" id="{7D4470D7-AE80-15FA-5AAE-75EF1ECE0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57" y="4425697"/>
            <a:ext cx="5800867" cy="1494547"/>
          </a:xfrm>
          <a:prstGeom prst="rect">
            <a:avLst/>
          </a:prstGeom>
        </p:spPr>
      </p:pic>
    </p:spTree>
    <p:extLst>
      <p:ext uri="{BB962C8B-B14F-4D97-AF65-F5344CB8AC3E}">
        <p14:creationId xmlns:p14="http://schemas.microsoft.com/office/powerpoint/2010/main" val="1115531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10943169" y="6569076"/>
            <a:ext cx="1248833" cy="365125"/>
          </a:xfrm>
          <a:prstGeom prst="rect">
            <a:avLst/>
          </a:prstGeom>
          <a:noFill/>
          <a:ln>
            <a:noFill/>
          </a:ln>
        </p:spPr>
        <p:txBody>
          <a:bodyPr spcFirstLastPara="1" wrap="square" lIns="121900" tIns="60933" rIns="121900" bIns="60933" anchor="t" anchorCtr="0">
            <a:noAutofit/>
          </a:bodyPr>
          <a:lstStyle/>
          <a:p>
            <a:pPr algn="r"/>
            <a:fld id="{00000000-1234-1234-1234-123412341234}" type="slidenum">
              <a:rPr lang="en-US" sz="1867" b="1">
                <a:latin typeface="Calibri"/>
                <a:ea typeface="Calibri"/>
                <a:cs typeface="Calibri"/>
                <a:sym typeface="Calibri"/>
              </a:rPr>
              <a:pPr algn="r"/>
              <a:t>39</a:t>
            </a:fld>
            <a:endParaRPr sz="1867" b="1">
              <a:latin typeface="Calibri"/>
              <a:ea typeface="Calibri"/>
              <a:cs typeface="Calibri"/>
              <a:sym typeface="Calibri"/>
            </a:endParaRPr>
          </a:p>
        </p:txBody>
      </p:sp>
      <p:pic>
        <p:nvPicPr>
          <p:cNvPr id="5" name="Picture 4" descr="Screen Shot 2023-08-29 at 8.46.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8466"/>
            <a:ext cx="12192000" cy="6379535"/>
          </a:xfrm>
          <a:prstGeom prst="rect">
            <a:avLst/>
          </a:prstGeom>
        </p:spPr>
      </p:pic>
    </p:spTree>
    <p:extLst>
      <p:ext uri="{BB962C8B-B14F-4D97-AF65-F5344CB8AC3E}">
        <p14:creationId xmlns:p14="http://schemas.microsoft.com/office/powerpoint/2010/main" val="2347140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2399919" y="0"/>
            <a:ext cx="7772400" cy="1143000"/>
          </a:xfrm>
        </p:spPr>
        <p:txBody>
          <a:bodyPr/>
          <a:lstStyle/>
          <a:p>
            <a:r>
              <a:rPr lang="en-US" altLang="zh-CN" dirty="0"/>
              <a:t>Major Topics</a:t>
            </a:r>
            <a:endParaRPr lang="en-US" altLang="zh-CN" dirty="0">
              <a:solidFill>
                <a:schemeClr val="tx1"/>
              </a:solidFill>
            </a:endParaRPr>
          </a:p>
        </p:txBody>
      </p:sp>
      <p:sp>
        <p:nvSpPr>
          <p:cNvPr id="31748" name="Rectangle 3"/>
          <p:cNvSpPr>
            <a:spLocks noGrp="1" noChangeArrowheads="1"/>
          </p:cNvSpPr>
          <p:nvPr>
            <p:ph type="body" sz="half" idx="1"/>
          </p:nvPr>
        </p:nvSpPr>
        <p:spPr>
          <a:xfrm>
            <a:off x="2438401" y="1600201"/>
            <a:ext cx="2360613" cy="4530725"/>
          </a:xfrm>
        </p:spPr>
        <p:txBody>
          <a:bodyPr/>
          <a:lstStyle/>
          <a:p>
            <a:pPr marL="533400" indent="-533400">
              <a:buFont typeface="Arial" pitchFamily="34" charset="0"/>
              <a:buAutoNum type="arabicPeriod"/>
            </a:pPr>
            <a:r>
              <a:rPr lang="en-US" altLang="zh-CN" sz="2400"/>
              <a:t>Words</a:t>
            </a:r>
          </a:p>
          <a:p>
            <a:pPr marL="533400" indent="-533400">
              <a:buFont typeface="Arial" pitchFamily="34" charset="0"/>
              <a:buAutoNum type="arabicPeriod"/>
            </a:pPr>
            <a:r>
              <a:rPr lang="en-US" altLang="zh-CN" sz="2400"/>
              <a:t>Syntax</a:t>
            </a:r>
          </a:p>
          <a:p>
            <a:pPr marL="533400" indent="-533400">
              <a:buFont typeface="Arial" pitchFamily="34" charset="0"/>
              <a:buAutoNum type="arabicPeriod"/>
            </a:pPr>
            <a:r>
              <a:rPr lang="en-US" altLang="zh-CN" sz="2400"/>
              <a:t>Meaning</a:t>
            </a:r>
          </a:p>
          <a:p>
            <a:pPr marL="533400" indent="-533400">
              <a:buFont typeface="Arial" pitchFamily="34" charset="0"/>
              <a:buAutoNum type="arabicPeriod"/>
            </a:pPr>
            <a:r>
              <a:rPr lang="en-US" altLang="zh-CN" sz="2400"/>
              <a:t>Discourse</a:t>
            </a:r>
          </a:p>
        </p:txBody>
      </p:sp>
      <p:sp>
        <p:nvSpPr>
          <p:cNvPr id="415748" name="AutoShape 4"/>
          <p:cNvSpPr>
            <a:spLocks/>
          </p:cNvSpPr>
          <p:nvPr/>
        </p:nvSpPr>
        <p:spPr bwMode="auto">
          <a:xfrm>
            <a:off x="4554539" y="1700213"/>
            <a:ext cx="71437" cy="1441450"/>
          </a:xfrm>
          <a:prstGeom prst="rightBrace">
            <a:avLst>
              <a:gd name="adj1" fmla="val 168149"/>
              <a:gd name="adj2" fmla="val 50000"/>
            </a:avLst>
          </a:prstGeom>
          <a:noFill/>
          <a:ln w="3175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1600" b="1">
              <a:latin typeface="Times New Roman" pitchFamily="18" charset="0"/>
            </a:endParaRPr>
          </a:p>
        </p:txBody>
      </p:sp>
      <p:sp>
        <p:nvSpPr>
          <p:cNvPr id="415749" name="Text Box 5"/>
          <p:cNvSpPr txBox="1">
            <a:spLocks noChangeArrowheads="1"/>
          </p:cNvSpPr>
          <p:nvPr/>
        </p:nvSpPr>
        <p:spPr bwMode="auto">
          <a:xfrm>
            <a:off x="4724400" y="2133600"/>
            <a:ext cx="559319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a:solidFill>
                  <a:schemeClr val="tx2"/>
                </a:solidFill>
                <a:latin typeface="Lucida Grande"/>
              </a:rPr>
              <a:t>5.</a:t>
            </a:r>
            <a:r>
              <a:rPr lang="en-US" altLang="zh-CN" sz="2800">
                <a:latin typeface="Lucida Grande"/>
              </a:rPr>
              <a:t> Applications exploiting each</a:t>
            </a:r>
            <a:endParaRPr lang="en-US" altLang="zh-CN" sz="2800">
              <a:latin typeface="Comic Sans MS" pitchFamily="66" charset="0"/>
            </a:endParaRPr>
          </a:p>
        </p:txBody>
      </p:sp>
    </p:spTree>
    <p:extLst>
      <p:ext uri="{BB962C8B-B14F-4D97-AF65-F5344CB8AC3E}">
        <p14:creationId xmlns:p14="http://schemas.microsoft.com/office/powerpoint/2010/main" val="1880794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5748"/>
                                        </p:tgtEl>
                                        <p:attrNameLst>
                                          <p:attrName>style.visibility</p:attrName>
                                        </p:attrNameLst>
                                      </p:cBhvr>
                                      <p:to>
                                        <p:strVal val="visible"/>
                                      </p:to>
                                    </p:set>
                                    <p:anim calcmode="lin" valueType="num">
                                      <p:cBhvr additive="base">
                                        <p:cTn id="7" dur="500" fill="hold"/>
                                        <p:tgtEl>
                                          <p:spTgt spid="415748"/>
                                        </p:tgtEl>
                                        <p:attrNameLst>
                                          <p:attrName>ppt_x</p:attrName>
                                        </p:attrNameLst>
                                      </p:cBhvr>
                                      <p:tavLst>
                                        <p:tav tm="0">
                                          <p:val>
                                            <p:strVal val="#ppt_x"/>
                                          </p:val>
                                        </p:tav>
                                        <p:tav tm="100000">
                                          <p:val>
                                            <p:strVal val="#ppt_x"/>
                                          </p:val>
                                        </p:tav>
                                      </p:tavLst>
                                    </p:anim>
                                    <p:anim calcmode="lin" valueType="num">
                                      <p:cBhvr additive="base">
                                        <p:cTn id="8" dur="500" fill="hold"/>
                                        <p:tgtEl>
                                          <p:spTgt spid="4157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5749"/>
                                        </p:tgtEl>
                                        <p:attrNameLst>
                                          <p:attrName>style.visibility</p:attrName>
                                        </p:attrNameLst>
                                      </p:cBhvr>
                                      <p:to>
                                        <p:strVal val="visible"/>
                                      </p:to>
                                    </p:set>
                                    <p:anim calcmode="lin" valueType="num">
                                      <p:cBhvr additive="base">
                                        <p:cTn id="11" dur="500" fill="hold"/>
                                        <p:tgtEl>
                                          <p:spTgt spid="415749"/>
                                        </p:tgtEl>
                                        <p:attrNameLst>
                                          <p:attrName>ppt_x</p:attrName>
                                        </p:attrNameLst>
                                      </p:cBhvr>
                                      <p:tavLst>
                                        <p:tav tm="0">
                                          <p:val>
                                            <p:strVal val="#ppt_x"/>
                                          </p:val>
                                        </p:tav>
                                        <p:tav tm="100000">
                                          <p:val>
                                            <p:strVal val="#ppt_x"/>
                                          </p:val>
                                        </p:tav>
                                      </p:tavLst>
                                    </p:anim>
                                    <p:anim calcmode="lin" valueType="num">
                                      <p:cBhvr additive="base">
                                        <p:cTn id="12" dur="500" fill="hold"/>
                                        <p:tgtEl>
                                          <p:spTgt spid="4157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animBg="1"/>
      <p:bldP spid="4157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609600" y="29937"/>
            <a:ext cx="11582400" cy="1143000"/>
          </a:xfrm>
          <a:prstGeom prst="rect">
            <a:avLst/>
          </a:prstGeom>
          <a:noFill/>
          <a:ln>
            <a:noFill/>
          </a:ln>
        </p:spPr>
        <p:txBody>
          <a:bodyPr spcFirstLastPara="1" wrap="square" lIns="121900" tIns="60933" rIns="121900" bIns="60933" anchor="ctr" anchorCtr="0">
            <a:noAutofit/>
          </a:bodyPr>
          <a:lstStyle/>
          <a:p>
            <a:pPr algn="ctr"/>
            <a:r>
              <a:rPr lang="en-US" sz="4267" dirty="0">
                <a:solidFill>
                  <a:schemeClr val="tx1"/>
                </a:solidFill>
                <a:latin typeface="Palatino Linotype"/>
                <a:ea typeface="Palatino Linotype"/>
                <a:cs typeface="Palatino Linotype"/>
                <a:sym typeface="Palatino Linotype"/>
              </a:rPr>
              <a:t>Self-Attention for Generation</a:t>
            </a:r>
            <a:endParaRPr sz="4267" dirty="0">
              <a:solidFill>
                <a:schemeClr val="tx1"/>
              </a:solidFill>
              <a:latin typeface="Palatino Linotype"/>
              <a:ea typeface="Palatino Linotype"/>
              <a:cs typeface="Palatino Linotype"/>
              <a:sym typeface="Palatino Linotype"/>
            </a:endParaRPr>
          </a:p>
        </p:txBody>
      </p:sp>
      <p:sp>
        <p:nvSpPr>
          <p:cNvPr id="1132" name="Google Shape;1132;p104"/>
          <p:cNvSpPr txBox="1"/>
          <p:nvPr/>
        </p:nvSpPr>
        <p:spPr>
          <a:xfrm>
            <a:off x="10943169" y="6569076"/>
            <a:ext cx="1248833" cy="365125"/>
          </a:xfrm>
          <a:prstGeom prst="rect">
            <a:avLst/>
          </a:prstGeom>
          <a:noFill/>
          <a:ln>
            <a:noFill/>
          </a:ln>
        </p:spPr>
        <p:txBody>
          <a:bodyPr spcFirstLastPara="1" wrap="square" lIns="121900" tIns="60933" rIns="121900" bIns="60933" anchor="t" anchorCtr="0">
            <a:noAutofit/>
          </a:bodyPr>
          <a:lstStyle/>
          <a:p>
            <a:pPr algn="r"/>
            <a:fld id="{00000000-1234-1234-1234-123412341234}" type="slidenum">
              <a:rPr lang="en-US" sz="1867" b="1">
                <a:latin typeface="Calibri"/>
                <a:ea typeface="Calibri"/>
                <a:cs typeface="Calibri"/>
                <a:sym typeface="Calibri"/>
              </a:rPr>
              <a:pPr algn="r"/>
              <a:t>40</a:t>
            </a:fld>
            <a:endParaRPr sz="1867" b="1">
              <a:latin typeface="Calibri"/>
              <a:ea typeface="Calibri"/>
              <a:cs typeface="Calibri"/>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387" y="1282172"/>
            <a:ext cx="8686800" cy="5469467"/>
          </a:xfrm>
          <a:prstGeom prst="rect">
            <a:avLst/>
          </a:prstGeom>
        </p:spPr>
      </p:pic>
    </p:spTree>
    <p:extLst>
      <p:ext uri="{BB962C8B-B14F-4D97-AF65-F5344CB8AC3E}">
        <p14:creationId xmlns:p14="http://schemas.microsoft.com/office/powerpoint/2010/main" val="3919362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4ABE2E-120B-4303-87F6-9FB8D80A0CFF}"/>
              </a:ext>
            </a:extLst>
          </p:cNvPr>
          <p:cNvPicPr>
            <a:picLocks noChangeAspect="1"/>
          </p:cNvPicPr>
          <p:nvPr/>
        </p:nvPicPr>
        <p:blipFill>
          <a:blip r:embed="rId2"/>
          <a:stretch>
            <a:fillRect/>
          </a:stretch>
        </p:blipFill>
        <p:spPr>
          <a:xfrm>
            <a:off x="1558113" y="445761"/>
            <a:ext cx="9307351" cy="6290163"/>
          </a:xfrm>
          <a:prstGeom prst="rect">
            <a:avLst/>
          </a:prstGeom>
        </p:spPr>
      </p:pic>
      <p:sp>
        <p:nvSpPr>
          <p:cNvPr id="2" name="Title 1">
            <a:extLst>
              <a:ext uri="{FF2B5EF4-FFF2-40B4-BE49-F238E27FC236}">
                <a16:creationId xmlns:a16="http://schemas.microsoft.com/office/drawing/2014/main" id="{F29F8D2D-09FC-4F13-8273-74C65ABECB35}"/>
              </a:ext>
            </a:extLst>
          </p:cNvPr>
          <p:cNvSpPr>
            <a:spLocks noGrp="1"/>
          </p:cNvSpPr>
          <p:nvPr>
            <p:ph type="title"/>
          </p:nvPr>
        </p:nvSpPr>
        <p:spPr>
          <a:xfrm>
            <a:off x="349864" y="306263"/>
            <a:ext cx="10515600" cy="1325563"/>
          </a:xfrm>
        </p:spPr>
        <p:txBody>
          <a:bodyPr/>
          <a:lstStyle/>
          <a:p>
            <a:r>
              <a:rPr lang="en-CA" dirty="0"/>
              <a:t>Transformer: High-level architecture</a:t>
            </a:r>
          </a:p>
        </p:txBody>
      </p:sp>
    </p:spTree>
    <p:extLst>
      <p:ext uri="{BB962C8B-B14F-4D97-AF65-F5344CB8AC3E}">
        <p14:creationId xmlns:p14="http://schemas.microsoft.com/office/powerpoint/2010/main" val="4072924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EEB19E-27D7-467A-A9D4-18B4AE7D80C1}"/>
              </a:ext>
            </a:extLst>
          </p:cNvPr>
          <p:cNvSpPr>
            <a:spLocks noGrp="1"/>
          </p:cNvSpPr>
          <p:nvPr>
            <p:ph idx="1"/>
          </p:nvPr>
        </p:nvSpPr>
        <p:spPr>
          <a:xfrm>
            <a:off x="278478" y="387891"/>
            <a:ext cx="6382789" cy="1455131"/>
          </a:xfrm>
        </p:spPr>
        <p:txBody>
          <a:bodyPr>
            <a:normAutofit fontScale="92500" lnSpcReduction="20000"/>
          </a:bodyPr>
          <a:lstStyle/>
          <a:p>
            <a:pPr marL="0" indent="0">
              <a:buNone/>
            </a:pPr>
            <a:r>
              <a:rPr lang="en-US" dirty="0"/>
              <a:t>The </a:t>
            </a:r>
            <a:r>
              <a:rPr lang="en-US" b="1" dirty="0"/>
              <a:t>encoders</a:t>
            </a:r>
            <a:r>
              <a:rPr lang="en-US" dirty="0"/>
              <a:t> are </a:t>
            </a:r>
            <a:r>
              <a:rPr lang="en-US" b="1" dirty="0"/>
              <a:t>all identical in structure </a:t>
            </a:r>
            <a:r>
              <a:rPr lang="en-US" dirty="0"/>
              <a:t>(yet they do not share weights). Each one is broken down into two sub-layers</a:t>
            </a:r>
            <a:endParaRPr lang="en-CA" dirty="0"/>
          </a:p>
        </p:txBody>
      </p:sp>
      <p:pic>
        <p:nvPicPr>
          <p:cNvPr id="4" name="Picture 3">
            <a:extLst>
              <a:ext uri="{FF2B5EF4-FFF2-40B4-BE49-F238E27FC236}">
                <a16:creationId xmlns:a16="http://schemas.microsoft.com/office/drawing/2014/main" id="{E8B2B0ED-153F-4F25-A10C-83D029AC10EA}"/>
              </a:ext>
            </a:extLst>
          </p:cNvPr>
          <p:cNvPicPr>
            <a:picLocks noChangeAspect="1"/>
          </p:cNvPicPr>
          <p:nvPr/>
        </p:nvPicPr>
        <p:blipFill>
          <a:blip r:embed="rId2"/>
          <a:stretch>
            <a:fillRect/>
          </a:stretch>
        </p:blipFill>
        <p:spPr>
          <a:xfrm>
            <a:off x="1" y="2776452"/>
            <a:ext cx="7551387" cy="3385801"/>
          </a:xfrm>
          <a:prstGeom prst="rect">
            <a:avLst/>
          </a:prstGeom>
        </p:spPr>
      </p:pic>
      <p:pic>
        <p:nvPicPr>
          <p:cNvPr id="5" name="Picture 4">
            <a:extLst>
              <a:ext uri="{FF2B5EF4-FFF2-40B4-BE49-F238E27FC236}">
                <a16:creationId xmlns:a16="http://schemas.microsoft.com/office/drawing/2014/main" id="{0F52C837-E996-42EC-B326-868303F54970}"/>
              </a:ext>
            </a:extLst>
          </p:cNvPr>
          <p:cNvPicPr>
            <a:picLocks noChangeAspect="1"/>
          </p:cNvPicPr>
          <p:nvPr/>
        </p:nvPicPr>
        <p:blipFill>
          <a:blip r:embed="rId3"/>
          <a:stretch>
            <a:fillRect/>
          </a:stretch>
        </p:blipFill>
        <p:spPr>
          <a:xfrm>
            <a:off x="8114361" y="177340"/>
            <a:ext cx="3932864" cy="2657937"/>
          </a:xfrm>
          <a:prstGeom prst="rect">
            <a:avLst/>
          </a:prstGeom>
        </p:spPr>
      </p:pic>
      <p:cxnSp>
        <p:nvCxnSpPr>
          <p:cNvPr id="7" name="Straight Connector 6">
            <a:extLst>
              <a:ext uri="{FF2B5EF4-FFF2-40B4-BE49-F238E27FC236}">
                <a16:creationId xmlns:a16="http://schemas.microsoft.com/office/drawing/2014/main" id="{496821E6-B8A3-462D-90FE-6B94DF6184E5}"/>
              </a:ext>
            </a:extLst>
          </p:cNvPr>
          <p:cNvCxnSpPr/>
          <p:nvPr/>
        </p:nvCxnSpPr>
        <p:spPr>
          <a:xfrm flipH="1">
            <a:off x="349135" y="2211185"/>
            <a:ext cx="8019011" cy="93102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D222DA-30F3-4D9B-8543-E89DF96DAB89}"/>
              </a:ext>
            </a:extLst>
          </p:cNvPr>
          <p:cNvCxnSpPr>
            <a:cxnSpLocks/>
          </p:cNvCxnSpPr>
          <p:nvPr/>
        </p:nvCxnSpPr>
        <p:spPr>
          <a:xfrm flipH="1">
            <a:off x="7015943" y="2369761"/>
            <a:ext cx="2535381" cy="328843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81968FAE-533D-487E-8BEB-B00230E8C140}"/>
              </a:ext>
            </a:extLst>
          </p:cNvPr>
          <p:cNvSpPr txBox="1">
            <a:spLocks/>
          </p:cNvSpPr>
          <p:nvPr/>
        </p:nvSpPr>
        <p:spPr>
          <a:xfrm>
            <a:off x="7042957" y="4895503"/>
            <a:ext cx="5016731" cy="148415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733" dirty="0">
                <a:solidFill>
                  <a:schemeClr val="accent2"/>
                </a:solidFill>
              </a:rPr>
              <a:t>helps the encoder look at other words in the input sentence as it encodes a specific word</a:t>
            </a:r>
            <a:r>
              <a:rPr lang="en-US" sz="3733" dirty="0"/>
              <a:t>.</a:t>
            </a:r>
            <a:endParaRPr lang="en-CA" sz="3733" dirty="0"/>
          </a:p>
        </p:txBody>
      </p:sp>
      <p:sp>
        <p:nvSpPr>
          <p:cNvPr id="11" name="Content Placeholder 2">
            <a:extLst>
              <a:ext uri="{FF2B5EF4-FFF2-40B4-BE49-F238E27FC236}">
                <a16:creationId xmlns:a16="http://schemas.microsoft.com/office/drawing/2014/main" id="{AD4EE4C8-3B23-474A-B34C-0EBC936B7F42}"/>
              </a:ext>
            </a:extLst>
          </p:cNvPr>
          <p:cNvSpPr txBox="1">
            <a:spLocks/>
          </p:cNvSpPr>
          <p:nvPr/>
        </p:nvSpPr>
        <p:spPr>
          <a:xfrm>
            <a:off x="7175269" y="2993853"/>
            <a:ext cx="5016731" cy="14841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733" dirty="0">
                <a:solidFill>
                  <a:schemeClr val="accent1">
                    <a:lumMod val="60000"/>
                    <a:lumOff val="40000"/>
                  </a:schemeClr>
                </a:solidFill>
              </a:rPr>
              <a:t>outputs of the self-attention are fed to a feed-forward neural network. The exact same one is independently applied to each position.</a:t>
            </a:r>
            <a:endParaRPr lang="en-CA" sz="3733" dirty="0">
              <a:solidFill>
                <a:schemeClr val="accent1">
                  <a:lumMod val="60000"/>
                  <a:lumOff val="40000"/>
                </a:schemeClr>
              </a:solidFill>
            </a:endParaRPr>
          </a:p>
        </p:txBody>
      </p:sp>
    </p:spTree>
    <p:extLst>
      <p:ext uri="{BB962C8B-B14F-4D97-AF65-F5344CB8AC3E}">
        <p14:creationId xmlns:p14="http://schemas.microsoft.com/office/powerpoint/2010/main" val="2087962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10943169" y="6569076"/>
            <a:ext cx="1248833" cy="365125"/>
          </a:xfrm>
          <a:prstGeom prst="rect">
            <a:avLst/>
          </a:prstGeom>
          <a:noFill/>
          <a:ln>
            <a:noFill/>
          </a:ln>
        </p:spPr>
        <p:txBody>
          <a:bodyPr spcFirstLastPara="1" wrap="square" lIns="121900" tIns="60933" rIns="121900" bIns="60933" anchor="t" anchorCtr="0">
            <a:noAutofit/>
          </a:bodyPr>
          <a:lstStyle/>
          <a:p>
            <a:pPr algn="r"/>
            <a:fld id="{00000000-1234-1234-1234-123412341234}" type="slidenum">
              <a:rPr lang="en-US" sz="1867" b="1">
                <a:latin typeface="Calibri"/>
                <a:ea typeface="Calibri"/>
                <a:cs typeface="Calibri"/>
                <a:sym typeface="Calibri"/>
              </a:rPr>
              <a:pPr algn="r"/>
              <a:t>43</a:t>
            </a:fld>
            <a:endParaRPr sz="1867" b="1">
              <a:latin typeface="Calibri"/>
              <a:ea typeface="Calibri"/>
              <a:cs typeface="Calibri"/>
              <a:sym typeface="Calibri"/>
            </a:endParaRPr>
          </a:p>
        </p:txBody>
      </p:sp>
      <p:pic>
        <p:nvPicPr>
          <p:cNvPr id="2" name="Picture 1" descr="Screen Shot 2023-08-29 at 8.52.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3832"/>
            <a:ext cx="12192000" cy="6769177"/>
          </a:xfrm>
          <a:prstGeom prst="rect">
            <a:avLst/>
          </a:prstGeom>
        </p:spPr>
      </p:pic>
    </p:spTree>
    <p:extLst>
      <p:ext uri="{BB962C8B-B14F-4D97-AF65-F5344CB8AC3E}">
        <p14:creationId xmlns:p14="http://schemas.microsoft.com/office/powerpoint/2010/main" val="1478398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0898-2CD4-2446-8FA5-A593C1AFA329}"/>
              </a:ext>
            </a:extLst>
          </p:cNvPr>
          <p:cNvSpPr>
            <a:spLocks noGrp="1"/>
          </p:cNvSpPr>
          <p:nvPr>
            <p:ph type="title"/>
          </p:nvPr>
        </p:nvSpPr>
        <p:spPr>
          <a:xfrm>
            <a:off x="478408" y="112323"/>
            <a:ext cx="11226800" cy="630555"/>
          </a:xfrm>
        </p:spPr>
        <p:txBody>
          <a:bodyPr/>
          <a:lstStyle/>
          <a:p>
            <a:pPr algn="ctr"/>
            <a:r>
              <a:rPr lang="en-US" b="1" dirty="0">
                <a:latin typeface="+mn-lt"/>
              </a:rPr>
              <a:t>Relations Among Transformer model, BERT and GPT</a:t>
            </a:r>
          </a:p>
        </p:txBody>
      </p:sp>
      <p:sp>
        <p:nvSpPr>
          <p:cNvPr id="6" name="TextBox 4">
            <a:extLst>
              <a:ext uri="{FF2B5EF4-FFF2-40B4-BE49-F238E27FC236}">
                <a16:creationId xmlns:a16="http://schemas.microsoft.com/office/drawing/2014/main" id="{7E148C2C-B0A4-B843-FD32-93595036E31D}"/>
              </a:ext>
            </a:extLst>
          </p:cNvPr>
          <p:cNvSpPr txBox="1">
            <a:spLocks noChangeArrowheads="1"/>
          </p:cNvSpPr>
          <p:nvPr/>
        </p:nvSpPr>
        <p:spPr bwMode="auto">
          <a:xfrm>
            <a:off x="478408" y="680402"/>
            <a:ext cx="11713591" cy="1696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10000"/>
              </a:lnSpc>
              <a:buFont typeface="Arial" panose="020B0604020202020204" pitchFamily="34" charset="0"/>
              <a:buChar char="•"/>
              <a:defRPr/>
            </a:pPr>
            <a:r>
              <a:rPr lang="en-CA" altLang="zh-CN" sz="1600" dirty="0">
                <a:solidFill>
                  <a:srgbClr val="2E4864"/>
                </a:solidFill>
                <a:latin typeface="+mn-lt"/>
                <a:ea typeface="Microsoft YaHei" panose="020B0503020204020204" pitchFamily="34" charset="-122"/>
              </a:rPr>
              <a:t>A transformer uses an </a:t>
            </a:r>
            <a:r>
              <a:rPr lang="en-CA" altLang="zh-CN" sz="1600" b="1" dirty="0">
                <a:solidFill>
                  <a:srgbClr val="2E4864"/>
                </a:solidFill>
                <a:latin typeface="+mn-lt"/>
                <a:ea typeface="Microsoft YaHei" panose="020B0503020204020204" pitchFamily="34" charset="-122"/>
              </a:rPr>
              <a:t>encoder stack </a:t>
            </a:r>
            <a:r>
              <a:rPr lang="en-CA" altLang="zh-CN" sz="1600" dirty="0">
                <a:solidFill>
                  <a:srgbClr val="2E4864"/>
                </a:solidFill>
                <a:latin typeface="+mn-lt"/>
                <a:ea typeface="Microsoft YaHei" panose="020B0503020204020204" pitchFamily="34" charset="-122"/>
              </a:rPr>
              <a:t>to model input, and uses </a:t>
            </a:r>
            <a:r>
              <a:rPr lang="en-CA" altLang="zh-CN" sz="1600" b="1" dirty="0">
                <a:solidFill>
                  <a:srgbClr val="2E4864"/>
                </a:solidFill>
                <a:latin typeface="+mn-lt"/>
                <a:ea typeface="Microsoft YaHei" panose="020B0503020204020204" pitchFamily="34" charset="-122"/>
              </a:rPr>
              <a:t>decoder stack </a:t>
            </a:r>
            <a:r>
              <a:rPr lang="en-CA" altLang="zh-CN" sz="1600" dirty="0">
                <a:solidFill>
                  <a:srgbClr val="2E4864"/>
                </a:solidFill>
                <a:latin typeface="+mn-lt"/>
                <a:ea typeface="Microsoft YaHei" panose="020B0503020204020204" pitchFamily="34" charset="-122"/>
              </a:rPr>
              <a:t>to</a:t>
            </a:r>
            <a:r>
              <a:rPr lang="en-CA" altLang="zh-CN" sz="1600" b="1" dirty="0">
                <a:solidFill>
                  <a:srgbClr val="2E4864"/>
                </a:solidFill>
                <a:latin typeface="+mn-lt"/>
                <a:ea typeface="Microsoft YaHei" panose="020B0503020204020204" pitchFamily="34" charset="-122"/>
              </a:rPr>
              <a:t> </a:t>
            </a:r>
            <a:r>
              <a:rPr lang="en-CA" altLang="zh-CN" sz="1600" dirty="0">
                <a:solidFill>
                  <a:srgbClr val="2E4864"/>
                </a:solidFill>
                <a:latin typeface="+mn-lt"/>
                <a:ea typeface="Microsoft YaHei" panose="020B0503020204020204" pitchFamily="34" charset="-122"/>
              </a:rPr>
              <a:t>model output (using input information from encoder side)</a:t>
            </a:r>
          </a:p>
          <a:p>
            <a:pPr eaLnBrk="1" hangingPunct="1">
              <a:lnSpc>
                <a:spcPct val="110000"/>
              </a:lnSpc>
              <a:buFont typeface="Arial" panose="020B0604020202020204" pitchFamily="34" charset="0"/>
              <a:buChar char="•"/>
              <a:defRPr/>
            </a:pPr>
            <a:r>
              <a:rPr lang="en-CA" altLang="zh-CN" sz="1600" dirty="0">
                <a:solidFill>
                  <a:srgbClr val="2E4864"/>
                </a:solidFill>
                <a:latin typeface="+mn-lt"/>
                <a:ea typeface="Microsoft YaHei" panose="020B0503020204020204" pitchFamily="34" charset="-122"/>
              </a:rPr>
              <a:t>If we do not have input, we just want to model the “next word”, we can get rid of the encoder side of a transformer and output “next word” one by one. This gives us </a:t>
            </a:r>
            <a:r>
              <a:rPr lang="en-CA" altLang="zh-CN" sz="1600" b="1" dirty="0">
                <a:solidFill>
                  <a:srgbClr val="2E4864"/>
                </a:solidFill>
                <a:latin typeface="+mn-lt"/>
                <a:ea typeface="Microsoft YaHei" panose="020B0503020204020204" pitchFamily="34" charset="-122"/>
              </a:rPr>
              <a:t>GPT</a:t>
            </a:r>
          </a:p>
          <a:p>
            <a:pPr eaLnBrk="1" hangingPunct="1">
              <a:lnSpc>
                <a:spcPct val="110000"/>
              </a:lnSpc>
              <a:buFont typeface="Arial" panose="020B0604020202020204" pitchFamily="34" charset="0"/>
              <a:buChar char="•"/>
              <a:defRPr/>
            </a:pPr>
            <a:r>
              <a:rPr lang="en-CA" altLang="zh-CN" sz="1600" dirty="0">
                <a:solidFill>
                  <a:srgbClr val="2E4864"/>
                </a:solidFill>
                <a:latin typeface="+mn-lt"/>
                <a:ea typeface="Microsoft YaHei" panose="020B0503020204020204" pitchFamily="34" charset="-122"/>
              </a:rPr>
              <a:t>If we are only interested in training a language model for the input for some other tasks, then we do not need the decoder of the transformer, that gives us </a:t>
            </a:r>
            <a:r>
              <a:rPr lang="en-CA" altLang="zh-CN" sz="1600" b="1" dirty="0">
                <a:solidFill>
                  <a:srgbClr val="2E4864"/>
                </a:solidFill>
                <a:latin typeface="+mn-lt"/>
                <a:ea typeface="Microsoft YaHei" panose="020B0503020204020204" pitchFamily="34" charset="-122"/>
              </a:rPr>
              <a:t>BERT</a:t>
            </a:r>
          </a:p>
        </p:txBody>
      </p:sp>
      <p:pic>
        <p:nvPicPr>
          <p:cNvPr id="7" name="Picture 6" descr="Screen Shot 2020-01-14 at 8.44.50 PM.png">
            <a:extLst>
              <a:ext uri="{FF2B5EF4-FFF2-40B4-BE49-F238E27FC236}">
                <a16:creationId xmlns:a16="http://schemas.microsoft.com/office/drawing/2014/main" id="{FA0A61AC-E173-DBD4-E34A-0642FCE81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948" y="2432743"/>
            <a:ext cx="7323671" cy="4425257"/>
          </a:xfrm>
          <a:prstGeom prst="rect">
            <a:avLst/>
          </a:prstGeom>
        </p:spPr>
      </p:pic>
    </p:spTree>
    <p:extLst>
      <p:ext uri="{BB962C8B-B14F-4D97-AF65-F5344CB8AC3E}">
        <p14:creationId xmlns:p14="http://schemas.microsoft.com/office/powerpoint/2010/main" val="343380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609600" y="29937"/>
            <a:ext cx="11582400" cy="1143000"/>
          </a:xfrm>
          <a:prstGeom prst="rect">
            <a:avLst/>
          </a:prstGeom>
          <a:noFill/>
          <a:ln>
            <a:noFill/>
          </a:ln>
        </p:spPr>
        <p:txBody>
          <a:bodyPr spcFirstLastPara="1" wrap="square" lIns="121900" tIns="60933" rIns="121900" bIns="60933" anchor="ctr" anchorCtr="0">
            <a:noAutofit/>
          </a:bodyPr>
          <a:lstStyle/>
          <a:p>
            <a:pPr algn="ctr"/>
            <a:r>
              <a:rPr lang="en-US" sz="4267" dirty="0">
                <a:solidFill>
                  <a:srgbClr val="C00000"/>
                </a:solidFill>
                <a:latin typeface="Palatino Linotype"/>
                <a:ea typeface="Palatino Linotype"/>
                <a:cs typeface="Palatino Linotype"/>
                <a:sym typeface="Palatino Linotype"/>
              </a:rPr>
              <a:t>GPT4 Model</a:t>
            </a:r>
            <a:endParaRPr sz="4267" dirty="0">
              <a:solidFill>
                <a:srgbClr val="C00000"/>
              </a:solidFill>
              <a:latin typeface="Palatino Linotype"/>
              <a:ea typeface="Palatino Linotype"/>
              <a:cs typeface="Palatino Linotype"/>
              <a:sym typeface="Palatino Linotype"/>
            </a:endParaRPr>
          </a:p>
        </p:txBody>
      </p:sp>
      <p:sp>
        <p:nvSpPr>
          <p:cNvPr id="1132" name="Google Shape;1132;p104"/>
          <p:cNvSpPr txBox="1"/>
          <p:nvPr/>
        </p:nvSpPr>
        <p:spPr>
          <a:xfrm>
            <a:off x="10943169" y="6569076"/>
            <a:ext cx="1248833" cy="365125"/>
          </a:xfrm>
          <a:prstGeom prst="rect">
            <a:avLst/>
          </a:prstGeom>
          <a:noFill/>
          <a:ln>
            <a:noFill/>
          </a:ln>
        </p:spPr>
        <p:txBody>
          <a:bodyPr spcFirstLastPara="1" wrap="square" lIns="121900" tIns="60933" rIns="121900" bIns="60933" anchor="t" anchorCtr="0">
            <a:noAutofit/>
          </a:bodyPr>
          <a:lstStyle/>
          <a:p>
            <a:pPr algn="r"/>
            <a:fld id="{00000000-1234-1234-1234-123412341234}" type="slidenum">
              <a:rPr lang="en-US" sz="1867" b="1">
                <a:latin typeface="Calibri"/>
                <a:ea typeface="Calibri"/>
                <a:cs typeface="Calibri"/>
                <a:sym typeface="Calibri"/>
              </a:rPr>
              <a:pPr algn="r"/>
              <a:t>45</a:t>
            </a:fld>
            <a:endParaRPr sz="1867" b="1">
              <a:latin typeface="Calibri"/>
              <a:ea typeface="Calibri"/>
              <a:cs typeface="Calibri"/>
              <a:sym typeface="Calibri"/>
            </a:endParaRPr>
          </a:p>
        </p:txBody>
      </p:sp>
      <p:pic>
        <p:nvPicPr>
          <p:cNvPr id="3" name="Picture 2" descr="Screen Shot 2023-08-29 at 8.29.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2674"/>
            <a:ext cx="12192000" cy="6605327"/>
          </a:xfrm>
          <a:prstGeom prst="rect">
            <a:avLst/>
          </a:prstGeom>
        </p:spPr>
      </p:pic>
    </p:spTree>
    <p:extLst>
      <p:ext uri="{BB962C8B-B14F-4D97-AF65-F5344CB8AC3E}">
        <p14:creationId xmlns:p14="http://schemas.microsoft.com/office/powerpoint/2010/main" val="3114065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r>
              <a:rPr lang="en-US" altLang="zh-CN"/>
              <a:t>Simple Applications</a:t>
            </a:r>
          </a:p>
        </p:txBody>
      </p:sp>
      <p:sp>
        <p:nvSpPr>
          <p:cNvPr id="82948" name="Rectangle 3"/>
          <p:cNvSpPr>
            <a:spLocks noGrp="1" noChangeArrowheads="1"/>
          </p:cNvSpPr>
          <p:nvPr>
            <p:ph type="body" idx="1"/>
          </p:nvPr>
        </p:nvSpPr>
        <p:spPr/>
        <p:txBody>
          <a:bodyPr/>
          <a:lstStyle/>
          <a:p>
            <a:r>
              <a:rPr lang="en-US" altLang="zh-CN" dirty="0"/>
              <a:t>Word counters (</a:t>
            </a:r>
            <a:r>
              <a:rPr lang="en-US" altLang="zh-CN" dirty="0" err="1"/>
              <a:t>wc</a:t>
            </a:r>
            <a:r>
              <a:rPr lang="en-US" altLang="zh-CN" dirty="0"/>
              <a:t> in UNIX)</a:t>
            </a:r>
          </a:p>
          <a:p>
            <a:r>
              <a:rPr lang="en-US" altLang="zh-CN" dirty="0"/>
              <a:t>Spell Checkers, grammar checkers</a:t>
            </a:r>
          </a:p>
          <a:p>
            <a:r>
              <a:rPr lang="en-US" altLang="zh-CN" dirty="0"/>
              <a:t>Predictive Text on mobile handsets</a:t>
            </a:r>
          </a:p>
        </p:txBody>
      </p:sp>
    </p:spTree>
    <p:extLst>
      <p:ext uri="{BB962C8B-B14F-4D97-AF65-F5344CB8AC3E}">
        <p14:creationId xmlns:p14="http://schemas.microsoft.com/office/powerpoint/2010/main" val="310717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lstStyle/>
          <a:p>
            <a:r>
              <a:rPr lang="en-US" altLang="zh-CN"/>
              <a:t>Bigger Applications</a:t>
            </a:r>
          </a:p>
        </p:txBody>
      </p:sp>
      <p:sp>
        <p:nvSpPr>
          <p:cNvPr id="83972" name="Rectangle 3"/>
          <p:cNvSpPr>
            <a:spLocks noGrp="1" noChangeArrowheads="1"/>
          </p:cNvSpPr>
          <p:nvPr>
            <p:ph type="body" idx="1"/>
          </p:nvPr>
        </p:nvSpPr>
        <p:spPr/>
        <p:txBody>
          <a:bodyPr/>
          <a:lstStyle/>
          <a:p>
            <a:pPr>
              <a:lnSpc>
                <a:spcPct val="90000"/>
              </a:lnSpc>
            </a:pPr>
            <a:r>
              <a:rPr lang="en-US" altLang="zh-CN" sz="2000" dirty="0"/>
              <a:t>Intelligent computer systems</a:t>
            </a:r>
          </a:p>
          <a:p>
            <a:pPr>
              <a:lnSpc>
                <a:spcPct val="90000"/>
              </a:lnSpc>
            </a:pPr>
            <a:r>
              <a:rPr lang="en-US" altLang="zh-CN" sz="2000" dirty="0"/>
              <a:t>NLU interfaces to databases</a:t>
            </a:r>
          </a:p>
          <a:p>
            <a:pPr>
              <a:lnSpc>
                <a:spcPct val="90000"/>
              </a:lnSpc>
            </a:pPr>
            <a:r>
              <a:rPr lang="en-US" altLang="zh-CN" sz="2000" dirty="0"/>
              <a:t>Computer aided instruction</a:t>
            </a:r>
          </a:p>
          <a:p>
            <a:pPr>
              <a:lnSpc>
                <a:spcPct val="90000"/>
              </a:lnSpc>
            </a:pPr>
            <a:r>
              <a:rPr lang="en-US" altLang="zh-CN" sz="2000" dirty="0"/>
              <a:t>Information retrieval</a:t>
            </a:r>
          </a:p>
          <a:p>
            <a:pPr>
              <a:lnSpc>
                <a:spcPct val="90000"/>
              </a:lnSpc>
            </a:pPr>
            <a:r>
              <a:rPr lang="en-US" altLang="zh-CN" sz="2000" dirty="0"/>
              <a:t>Intelligent Web searching</a:t>
            </a:r>
          </a:p>
          <a:p>
            <a:pPr>
              <a:lnSpc>
                <a:spcPct val="90000"/>
              </a:lnSpc>
            </a:pPr>
            <a:r>
              <a:rPr lang="en-US" altLang="zh-CN" sz="2000" dirty="0"/>
              <a:t>Data mining</a:t>
            </a:r>
          </a:p>
          <a:p>
            <a:pPr>
              <a:lnSpc>
                <a:spcPct val="90000"/>
              </a:lnSpc>
            </a:pPr>
            <a:r>
              <a:rPr lang="en-US" altLang="zh-CN" sz="2000" dirty="0"/>
              <a:t>Machine translation</a:t>
            </a:r>
          </a:p>
          <a:p>
            <a:pPr>
              <a:lnSpc>
                <a:spcPct val="90000"/>
              </a:lnSpc>
            </a:pPr>
            <a:r>
              <a:rPr lang="en-US" altLang="zh-CN" sz="2000" dirty="0"/>
              <a:t>Speech recognition</a:t>
            </a:r>
          </a:p>
          <a:p>
            <a:pPr>
              <a:lnSpc>
                <a:spcPct val="90000"/>
              </a:lnSpc>
            </a:pPr>
            <a:r>
              <a:rPr lang="en-US" altLang="zh-CN" sz="2000" dirty="0"/>
              <a:t>Natural language generation</a:t>
            </a:r>
          </a:p>
          <a:p>
            <a:pPr>
              <a:lnSpc>
                <a:spcPct val="90000"/>
              </a:lnSpc>
            </a:pPr>
            <a:r>
              <a:rPr lang="en-US" altLang="zh-CN" sz="2000" dirty="0"/>
              <a:t>Question answering</a:t>
            </a:r>
          </a:p>
          <a:p>
            <a:pPr>
              <a:lnSpc>
                <a:spcPct val="90000"/>
              </a:lnSpc>
            </a:pPr>
            <a:r>
              <a:rPr lang="en-US" altLang="zh-CN" sz="2000" dirty="0"/>
              <a:t>Image Caption Generation</a:t>
            </a:r>
          </a:p>
          <a:p>
            <a:pPr>
              <a:lnSpc>
                <a:spcPct val="90000"/>
              </a:lnSpc>
            </a:pPr>
            <a:endParaRPr lang="en-US" altLang="zh-CN" sz="2000" dirty="0"/>
          </a:p>
          <a:p>
            <a:pPr>
              <a:lnSpc>
                <a:spcPct val="90000"/>
              </a:lnSpc>
            </a:pPr>
            <a:endParaRPr lang="en-US" altLang="zh-CN" sz="2000" dirty="0"/>
          </a:p>
          <a:p>
            <a:pPr>
              <a:lnSpc>
                <a:spcPct val="90000"/>
              </a:lnSpc>
            </a:pPr>
            <a:endParaRPr lang="en-US" altLang="zh-CN" sz="2000" dirty="0"/>
          </a:p>
        </p:txBody>
      </p:sp>
    </p:spTree>
    <p:extLst>
      <p:ext uri="{BB962C8B-B14F-4D97-AF65-F5344CB8AC3E}">
        <p14:creationId xmlns:p14="http://schemas.microsoft.com/office/powerpoint/2010/main" val="2611828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2"/>
          <p:cNvSpPr txBox="1">
            <a:spLocks noChangeArrowheads="1"/>
          </p:cNvSpPr>
          <p:nvPr/>
        </p:nvSpPr>
        <p:spPr bwMode="auto">
          <a:xfrm>
            <a:off x="2373694" y="-139394"/>
            <a:ext cx="7804150" cy="1108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marL="192088" indent="-192088" defTabSz="830263">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1pPr>
            <a:lvl2pPr marL="742950" indent="-285750" defTabSz="830263">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2pPr>
            <a:lvl3pPr marL="1143000" indent="-228600" defTabSz="830263">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3pPr>
            <a:lvl4pPr marL="1600200" indent="-228600" defTabSz="830263">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4pPr>
            <a:lvl5pPr marL="2057400" indent="-228600" defTabSz="830263">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5pPr>
            <a:lvl6pPr marL="2514600" indent="-228600" defTabSz="830263" eaLnBrk="0" fontAlgn="base" hangingPunct="0">
              <a:spcBef>
                <a:spcPct val="0"/>
              </a:spcBef>
              <a:spcAft>
                <a:spcPct val="0"/>
              </a:spcAft>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6pPr>
            <a:lvl7pPr marL="2971800" indent="-228600" defTabSz="830263" eaLnBrk="0" fontAlgn="base" hangingPunct="0">
              <a:spcBef>
                <a:spcPct val="0"/>
              </a:spcBef>
              <a:spcAft>
                <a:spcPct val="0"/>
              </a:spcAft>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7pPr>
            <a:lvl8pPr marL="3429000" indent="-228600" defTabSz="830263" eaLnBrk="0" fontAlgn="base" hangingPunct="0">
              <a:spcBef>
                <a:spcPct val="0"/>
              </a:spcBef>
              <a:spcAft>
                <a:spcPct val="0"/>
              </a:spcAft>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8pPr>
            <a:lvl9pPr marL="3886200" indent="-228600" defTabSz="830263" eaLnBrk="0" fontAlgn="base" hangingPunct="0">
              <a:spcBef>
                <a:spcPct val="0"/>
              </a:spcBef>
              <a:spcAft>
                <a:spcPct val="0"/>
              </a:spcAft>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9pPr>
          </a:lstStyle>
          <a:p>
            <a:r>
              <a:rPr lang="en-GB" sz="3600" dirty="0">
                <a:solidFill>
                  <a:srgbClr val="C00000"/>
                </a:solidFill>
                <a:latin typeface="Verdana" pitchFamily="34" charset="0"/>
                <a:cs typeface="Arial" pitchFamily="34" charset="0"/>
              </a:rPr>
              <a:t>Part-of-Speech Tagging and Syntactic Parsing</a:t>
            </a:r>
          </a:p>
        </p:txBody>
      </p:sp>
      <p:sp>
        <p:nvSpPr>
          <p:cNvPr id="58372" name="Text Box 3"/>
          <p:cNvSpPr txBox="1">
            <a:spLocks noChangeArrowheads="1"/>
          </p:cNvSpPr>
          <p:nvPr/>
        </p:nvSpPr>
        <p:spPr bwMode="auto">
          <a:xfrm>
            <a:off x="2043113" y="1328738"/>
            <a:ext cx="8031162"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1pPr>
            <a:lvl2pPr marL="742950" indent="-28575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2pPr>
            <a:lvl3pPr marL="11430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3pPr>
            <a:lvl4pPr marL="16002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4pPr>
            <a:lvl5pPr marL="20574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5pPr>
            <a:lvl6pPr marL="25146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6pPr>
            <a:lvl7pPr marL="29718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7pPr>
            <a:lvl8pPr marL="34290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8pPr>
            <a:lvl9pPr marL="38862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9pPr>
          </a:lstStyle>
          <a:p>
            <a:pPr>
              <a:buSzPct val="42000"/>
            </a:pPr>
            <a:endParaRPr lang="en-GB" sz="2500" i="1">
              <a:cs typeface="Times New Roman" pitchFamily="18" charset="0"/>
            </a:endParaRPr>
          </a:p>
        </p:txBody>
      </p:sp>
      <p:sp>
        <p:nvSpPr>
          <p:cNvPr id="58373" name="Rectangle 4"/>
          <p:cNvSpPr>
            <a:spLocks noChangeArrowheads="1"/>
          </p:cNvSpPr>
          <p:nvPr/>
        </p:nvSpPr>
        <p:spPr bwMode="auto">
          <a:xfrm>
            <a:off x="2924175" y="1643064"/>
            <a:ext cx="7348538" cy="390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57188" indent="-357188" defTabSz="457200">
              <a:spcBef>
                <a:spcPct val="20000"/>
              </a:spcBef>
              <a:buClr>
                <a:schemeClr val="folHlink"/>
              </a:buClr>
              <a:buSzPct val="90000"/>
            </a:pPr>
            <a:endParaRPr lang="en-US" sz="2800"/>
          </a:p>
        </p:txBody>
      </p:sp>
      <p:sp>
        <p:nvSpPr>
          <p:cNvPr id="58374" name="Oval 5"/>
          <p:cNvSpPr>
            <a:spLocks noChangeArrowheads="1"/>
          </p:cNvSpPr>
          <p:nvPr/>
        </p:nvSpPr>
        <p:spPr bwMode="auto">
          <a:xfrm>
            <a:off x="5978525" y="1891804"/>
            <a:ext cx="259766" cy="432792"/>
          </a:xfrm>
          <a:prstGeom prst="ellipse">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58375" name="Rectangle 6"/>
          <p:cNvSpPr>
            <a:spLocks noChangeArrowheads="1"/>
          </p:cNvSpPr>
          <p:nvPr/>
        </p:nvSpPr>
        <p:spPr bwMode="auto">
          <a:xfrm>
            <a:off x="5456947" y="1540769"/>
            <a:ext cx="312906"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S</a:t>
            </a:r>
          </a:p>
        </p:txBody>
      </p:sp>
      <p:sp>
        <p:nvSpPr>
          <p:cNvPr id="58376" name="Rectangle 7"/>
          <p:cNvSpPr>
            <a:spLocks noChangeArrowheads="1"/>
          </p:cNvSpPr>
          <p:nvPr/>
        </p:nvSpPr>
        <p:spPr bwMode="auto">
          <a:xfrm>
            <a:off x="6755808" y="3131444"/>
            <a:ext cx="582211"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VBZ</a:t>
            </a:r>
          </a:p>
        </p:txBody>
      </p:sp>
      <p:sp>
        <p:nvSpPr>
          <p:cNvPr id="58377" name="Rectangle 8"/>
          <p:cNvSpPr>
            <a:spLocks noChangeArrowheads="1"/>
          </p:cNvSpPr>
          <p:nvPr/>
        </p:nvSpPr>
        <p:spPr bwMode="auto">
          <a:xfrm>
            <a:off x="3536115" y="2407544"/>
            <a:ext cx="468397"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NP</a:t>
            </a:r>
          </a:p>
        </p:txBody>
      </p:sp>
      <p:sp>
        <p:nvSpPr>
          <p:cNvPr id="58378" name="Rectangle 9"/>
          <p:cNvSpPr>
            <a:spLocks noChangeArrowheads="1"/>
          </p:cNvSpPr>
          <p:nvPr/>
        </p:nvSpPr>
        <p:spPr bwMode="auto">
          <a:xfrm>
            <a:off x="7081865" y="2437706"/>
            <a:ext cx="453970"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VP</a:t>
            </a:r>
          </a:p>
        </p:txBody>
      </p:sp>
      <p:sp>
        <p:nvSpPr>
          <p:cNvPr id="58379" name="Rectangle 10"/>
          <p:cNvSpPr>
            <a:spLocks noChangeArrowheads="1"/>
          </p:cNvSpPr>
          <p:nvPr/>
        </p:nvSpPr>
        <p:spPr bwMode="auto">
          <a:xfrm>
            <a:off x="4298115" y="3760094"/>
            <a:ext cx="468397"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NP</a:t>
            </a:r>
          </a:p>
        </p:txBody>
      </p:sp>
      <p:sp>
        <p:nvSpPr>
          <p:cNvPr id="58380" name="Rectangle 11"/>
          <p:cNvSpPr>
            <a:spLocks noChangeArrowheads="1"/>
          </p:cNvSpPr>
          <p:nvPr/>
        </p:nvSpPr>
        <p:spPr bwMode="auto">
          <a:xfrm>
            <a:off x="7427332" y="4533206"/>
            <a:ext cx="1236236"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Wonderful</a:t>
            </a:r>
          </a:p>
        </p:txBody>
      </p:sp>
      <p:sp>
        <p:nvSpPr>
          <p:cNvPr id="58381" name="Rectangle 12"/>
          <p:cNvSpPr>
            <a:spLocks noChangeArrowheads="1"/>
          </p:cNvSpPr>
          <p:nvPr/>
        </p:nvSpPr>
        <p:spPr bwMode="auto">
          <a:xfrm>
            <a:off x="4897756" y="4501456"/>
            <a:ext cx="558165"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and</a:t>
            </a:r>
          </a:p>
        </p:txBody>
      </p:sp>
      <p:sp>
        <p:nvSpPr>
          <p:cNvPr id="58382" name="Rectangle 13"/>
          <p:cNvSpPr>
            <a:spLocks noChangeArrowheads="1"/>
          </p:cNvSpPr>
          <p:nvPr/>
        </p:nvSpPr>
        <p:spPr bwMode="auto">
          <a:xfrm>
            <a:off x="8433552" y="3120331"/>
            <a:ext cx="468397"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NP</a:t>
            </a:r>
          </a:p>
        </p:txBody>
      </p:sp>
      <p:sp>
        <p:nvSpPr>
          <p:cNvPr id="58383" name="Rectangle 14"/>
          <p:cNvSpPr>
            <a:spLocks noChangeArrowheads="1"/>
          </p:cNvSpPr>
          <p:nvPr/>
        </p:nvSpPr>
        <p:spPr bwMode="auto">
          <a:xfrm>
            <a:off x="2782745" y="3066356"/>
            <a:ext cx="489236"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NN</a:t>
            </a:r>
            <a:endParaRPr lang="en-US" altLang="zh-CN" b="1">
              <a:solidFill>
                <a:srgbClr val="EAA51C"/>
              </a:solidFill>
              <a:latin typeface="Verdana" pitchFamily="34" charset="0"/>
              <a:cs typeface="Arial" pitchFamily="34" charset="0"/>
            </a:endParaRPr>
          </a:p>
        </p:txBody>
      </p:sp>
      <p:sp>
        <p:nvSpPr>
          <p:cNvPr id="58384" name="Rectangle 15"/>
          <p:cNvSpPr>
            <a:spLocks noChangeArrowheads="1"/>
          </p:cNvSpPr>
          <p:nvPr/>
        </p:nvSpPr>
        <p:spPr bwMode="auto">
          <a:xfrm>
            <a:off x="3552152" y="3066356"/>
            <a:ext cx="434734"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IN</a:t>
            </a:r>
            <a:endParaRPr lang="en-US" altLang="zh-CN" b="1">
              <a:solidFill>
                <a:srgbClr val="EAA51C"/>
              </a:solidFill>
              <a:latin typeface="Verdana" pitchFamily="34" charset="0"/>
              <a:cs typeface="Arial" pitchFamily="34" charset="0"/>
            </a:endParaRPr>
          </a:p>
        </p:txBody>
      </p:sp>
      <p:sp>
        <p:nvSpPr>
          <p:cNvPr id="58385" name="Rectangle 16"/>
          <p:cNvSpPr>
            <a:spLocks noChangeArrowheads="1"/>
          </p:cNvSpPr>
          <p:nvPr/>
        </p:nvSpPr>
        <p:spPr bwMode="auto">
          <a:xfrm>
            <a:off x="4246420" y="4488756"/>
            <a:ext cx="489236"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NN</a:t>
            </a:r>
            <a:endParaRPr lang="en-US" altLang="zh-CN" b="1">
              <a:solidFill>
                <a:srgbClr val="EAA51C"/>
              </a:solidFill>
              <a:latin typeface="Verdana" pitchFamily="34" charset="0"/>
              <a:cs typeface="Arial" pitchFamily="34" charset="0"/>
            </a:endParaRPr>
          </a:p>
        </p:txBody>
      </p:sp>
      <p:sp>
        <p:nvSpPr>
          <p:cNvPr id="58386" name="Rectangle 17"/>
          <p:cNvSpPr>
            <a:spLocks noChangeArrowheads="1"/>
          </p:cNvSpPr>
          <p:nvPr/>
        </p:nvSpPr>
        <p:spPr bwMode="auto">
          <a:xfrm>
            <a:off x="8912082" y="3869631"/>
            <a:ext cx="489236"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NN</a:t>
            </a:r>
            <a:endParaRPr lang="en-US" altLang="zh-CN" b="1">
              <a:solidFill>
                <a:srgbClr val="EAA51C"/>
              </a:solidFill>
              <a:latin typeface="Verdana" pitchFamily="34" charset="0"/>
              <a:cs typeface="Arial" pitchFamily="34" charset="0"/>
            </a:endParaRPr>
          </a:p>
        </p:txBody>
      </p:sp>
      <p:sp>
        <p:nvSpPr>
          <p:cNvPr id="58387" name="Rectangle 18"/>
          <p:cNvSpPr>
            <a:spLocks noChangeArrowheads="1"/>
          </p:cNvSpPr>
          <p:nvPr/>
        </p:nvSpPr>
        <p:spPr bwMode="auto">
          <a:xfrm>
            <a:off x="7771181" y="3833119"/>
            <a:ext cx="383438"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JJ</a:t>
            </a:r>
            <a:endParaRPr lang="en-US" altLang="zh-CN" b="1">
              <a:solidFill>
                <a:srgbClr val="EAA51C"/>
              </a:solidFill>
              <a:latin typeface="Verdana" pitchFamily="34" charset="0"/>
              <a:cs typeface="Arial" pitchFamily="34" charset="0"/>
            </a:endParaRPr>
          </a:p>
        </p:txBody>
      </p:sp>
      <p:sp>
        <p:nvSpPr>
          <p:cNvPr id="58388" name="Rectangle 19"/>
          <p:cNvSpPr>
            <a:spLocks noChangeArrowheads="1"/>
          </p:cNvSpPr>
          <p:nvPr/>
        </p:nvSpPr>
        <p:spPr bwMode="auto">
          <a:xfrm>
            <a:off x="8871210" y="4541144"/>
            <a:ext cx="734495"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Town</a:t>
            </a:r>
          </a:p>
        </p:txBody>
      </p:sp>
      <p:sp>
        <p:nvSpPr>
          <p:cNvPr id="58389" name="Rectangle 20"/>
          <p:cNvSpPr>
            <a:spLocks noChangeArrowheads="1"/>
          </p:cNvSpPr>
          <p:nvPr/>
        </p:nvSpPr>
        <p:spPr bwMode="auto">
          <a:xfrm>
            <a:off x="2511897" y="3742631"/>
            <a:ext cx="854721"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School</a:t>
            </a:r>
          </a:p>
        </p:txBody>
      </p:sp>
      <p:sp>
        <p:nvSpPr>
          <p:cNvPr id="58390" name="Rectangle 21"/>
          <p:cNvSpPr>
            <a:spLocks noChangeArrowheads="1"/>
          </p:cNvSpPr>
          <p:nvPr/>
        </p:nvSpPr>
        <p:spPr bwMode="auto">
          <a:xfrm>
            <a:off x="3526206" y="3742631"/>
            <a:ext cx="383438"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of</a:t>
            </a:r>
          </a:p>
        </p:txBody>
      </p:sp>
      <p:sp>
        <p:nvSpPr>
          <p:cNvPr id="58391" name="Rectangle 22"/>
          <p:cNvSpPr>
            <a:spLocks noChangeArrowheads="1"/>
          </p:cNvSpPr>
          <p:nvPr/>
        </p:nvSpPr>
        <p:spPr bwMode="auto">
          <a:xfrm>
            <a:off x="4003620" y="5139631"/>
            <a:ext cx="963725"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Theatre</a:t>
            </a:r>
          </a:p>
        </p:txBody>
      </p:sp>
      <p:sp>
        <p:nvSpPr>
          <p:cNvPr id="58392" name="Rectangle 23"/>
          <p:cNvSpPr>
            <a:spLocks noChangeArrowheads="1"/>
          </p:cNvSpPr>
          <p:nvPr/>
        </p:nvSpPr>
        <p:spPr bwMode="auto">
          <a:xfrm>
            <a:off x="6484424" y="3796606"/>
            <a:ext cx="1058302"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presents</a:t>
            </a:r>
          </a:p>
        </p:txBody>
      </p:sp>
      <p:sp>
        <p:nvSpPr>
          <p:cNvPr id="58393" name="Line 24"/>
          <p:cNvSpPr>
            <a:spLocks noChangeShapeType="1"/>
          </p:cNvSpPr>
          <p:nvPr/>
        </p:nvSpPr>
        <p:spPr bwMode="auto">
          <a:xfrm flipH="1">
            <a:off x="3806826" y="1831976"/>
            <a:ext cx="1812925" cy="62547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394" name="Line 25"/>
          <p:cNvSpPr>
            <a:spLocks noChangeShapeType="1"/>
          </p:cNvSpPr>
          <p:nvPr/>
        </p:nvSpPr>
        <p:spPr bwMode="auto">
          <a:xfrm>
            <a:off x="5588000" y="1819275"/>
            <a:ext cx="1657350" cy="719138"/>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58395" name="Line 26"/>
          <p:cNvSpPr>
            <a:spLocks noChangeShapeType="1"/>
          </p:cNvSpPr>
          <p:nvPr/>
        </p:nvSpPr>
        <p:spPr bwMode="auto">
          <a:xfrm flipH="1">
            <a:off x="3052764" y="2674938"/>
            <a:ext cx="719137" cy="4254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58396" name="Line 27"/>
          <p:cNvSpPr>
            <a:spLocks noChangeShapeType="1"/>
          </p:cNvSpPr>
          <p:nvPr/>
        </p:nvSpPr>
        <p:spPr bwMode="auto">
          <a:xfrm>
            <a:off x="3757613" y="2697163"/>
            <a:ext cx="0" cy="4492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397" name="Line 28"/>
          <p:cNvSpPr>
            <a:spLocks noChangeShapeType="1"/>
          </p:cNvSpPr>
          <p:nvPr/>
        </p:nvSpPr>
        <p:spPr bwMode="auto">
          <a:xfrm>
            <a:off x="3757614" y="2681288"/>
            <a:ext cx="1398587" cy="5143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58398" name="Line 29"/>
          <p:cNvSpPr>
            <a:spLocks noChangeShapeType="1"/>
          </p:cNvSpPr>
          <p:nvPr/>
        </p:nvSpPr>
        <p:spPr bwMode="auto">
          <a:xfrm flipH="1">
            <a:off x="2995614" y="3330576"/>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399" name="Line 30"/>
          <p:cNvSpPr>
            <a:spLocks noChangeShapeType="1"/>
          </p:cNvSpPr>
          <p:nvPr/>
        </p:nvSpPr>
        <p:spPr bwMode="auto">
          <a:xfrm flipH="1">
            <a:off x="3716339" y="3324226"/>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00" name="Line 31"/>
          <p:cNvSpPr>
            <a:spLocks noChangeShapeType="1"/>
          </p:cNvSpPr>
          <p:nvPr/>
        </p:nvSpPr>
        <p:spPr bwMode="auto">
          <a:xfrm flipH="1">
            <a:off x="4437064" y="4738688"/>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01" name="Line 32"/>
          <p:cNvSpPr>
            <a:spLocks noChangeShapeType="1"/>
          </p:cNvSpPr>
          <p:nvPr/>
        </p:nvSpPr>
        <p:spPr bwMode="auto">
          <a:xfrm flipH="1">
            <a:off x="5189539" y="3371851"/>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02" name="Line 33"/>
          <p:cNvSpPr>
            <a:spLocks noChangeShapeType="1"/>
          </p:cNvSpPr>
          <p:nvPr/>
        </p:nvSpPr>
        <p:spPr bwMode="auto">
          <a:xfrm flipH="1">
            <a:off x="5932489" y="4043363"/>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03" name="Line 34"/>
          <p:cNvSpPr>
            <a:spLocks noChangeShapeType="1"/>
          </p:cNvSpPr>
          <p:nvPr/>
        </p:nvSpPr>
        <p:spPr bwMode="auto">
          <a:xfrm flipH="1">
            <a:off x="7037389" y="3440113"/>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04" name="Line 35"/>
          <p:cNvSpPr>
            <a:spLocks noChangeShapeType="1"/>
          </p:cNvSpPr>
          <p:nvPr/>
        </p:nvSpPr>
        <p:spPr bwMode="auto">
          <a:xfrm flipH="1">
            <a:off x="7964489" y="4168776"/>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05" name="Line 36"/>
          <p:cNvSpPr>
            <a:spLocks noChangeShapeType="1"/>
          </p:cNvSpPr>
          <p:nvPr/>
        </p:nvSpPr>
        <p:spPr bwMode="auto">
          <a:xfrm flipH="1">
            <a:off x="9117014" y="4184651"/>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06" name="Line 37"/>
          <p:cNvSpPr>
            <a:spLocks noChangeShapeType="1"/>
          </p:cNvSpPr>
          <p:nvPr/>
        </p:nvSpPr>
        <p:spPr bwMode="auto">
          <a:xfrm flipH="1">
            <a:off x="7100889" y="2697163"/>
            <a:ext cx="255587" cy="5127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07" name="Line 38"/>
          <p:cNvSpPr>
            <a:spLocks noChangeShapeType="1"/>
          </p:cNvSpPr>
          <p:nvPr/>
        </p:nvSpPr>
        <p:spPr bwMode="auto">
          <a:xfrm>
            <a:off x="7316788" y="2690814"/>
            <a:ext cx="1295400" cy="5048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58408" name="Line 39"/>
          <p:cNvSpPr>
            <a:spLocks noChangeShapeType="1"/>
          </p:cNvSpPr>
          <p:nvPr/>
        </p:nvSpPr>
        <p:spPr bwMode="auto">
          <a:xfrm flipH="1">
            <a:off x="7964489" y="3400426"/>
            <a:ext cx="6889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09" name="Line 40"/>
          <p:cNvSpPr>
            <a:spLocks noChangeShapeType="1"/>
          </p:cNvSpPr>
          <p:nvPr/>
        </p:nvSpPr>
        <p:spPr bwMode="auto">
          <a:xfrm>
            <a:off x="8669339" y="3400425"/>
            <a:ext cx="433387" cy="465138"/>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10" name="Line 41"/>
          <p:cNvSpPr>
            <a:spLocks noChangeShapeType="1"/>
          </p:cNvSpPr>
          <p:nvPr/>
        </p:nvSpPr>
        <p:spPr bwMode="auto">
          <a:xfrm flipV="1">
            <a:off x="7342189" y="5245101"/>
            <a:ext cx="561975" cy="15875"/>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11" name="Rectangle 42"/>
          <p:cNvSpPr>
            <a:spLocks noChangeArrowheads="1"/>
          </p:cNvSpPr>
          <p:nvPr/>
        </p:nvSpPr>
        <p:spPr bwMode="auto">
          <a:xfrm>
            <a:off x="5572035" y="5128519"/>
            <a:ext cx="806631"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Dance</a:t>
            </a:r>
          </a:p>
        </p:txBody>
      </p:sp>
      <p:sp>
        <p:nvSpPr>
          <p:cNvPr id="58412" name="Line 43"/>
          <p:cNvSpPr>
            <a:spLocks noChangeShapeType="1"/>
          </p:cNvSpPr>
          <p:nvPr/>
        </p:nvSpPr>
        <p:spPr bwMode="auto">
          <a:xfrm flipH="1">
            <a:off x="5157789" y="4087813"/>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13" name="Rectangle 44"/>
          <p:cNvSpPr>
            <a:spLocks noChangeArrowheads="1"/>
          </p:cNvSpPr>
          <p:nvPr/>
        </p:nvSpPr>
        <p:spPr bwMode="auto">
          <a:xfrm>
            <a:off x="4975299" y="3791844"/>
            <a:ext cx="444352"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CC</a:t>
            </a:r>
            <a:endParaRPr lang="en-US" altLang="zh-CN" b="1">
              <a:solidFill>
                <a:srgbClr val="EAA51C"/>
              </a:solidFill>
              <a:latin typeface="Verdana" pitchFamily="34" charset="0"/>
              <a:cs typeface="Arial" pitchFamily="34" charset="0"/>
            </a:endParaRPr>
          </a:p>
        </p:txBody>
      </p:sp>
      <p:sp>
        <p:nvSpPr>
          <p:cNvPr id="58414" name="Line 45"/>
          <p:cNvSpPr>
            <a:spLocks noChangeShapeType="1"/>
          </p:cNvSpPr>
          <p:nvPr/>
        </p:nvSpPr>
        <p:spPr bwMode="auto">
          <a:xfrm flipH="1">
            <a:off x="5929314" y="4732338"/>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15" name="Rectangle 46"/>
          <p:cNvSpPr>
            <a:spLocks noChangeArrowheads="1"/>
          </p:cNvSpPr>
          <p:nvPr/>
        </p:nvSpPr>
        <p:spPr bwMode="auto">
          <a:xfrm>
            <a:off x="5732320" y="4514156"/>
            <a:ext cx="489236"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NN</a:t>
            </a:r>
            <a:endParaRPr lang="en-US" altLang="zh-CN" b="1">
              <a:solidFill>
                <a:srgbClr val="EAA51C"/>
              </a:solidFill>
              <a:latin typeface="Verdana" pitchFamily="34" charset="0"/>
              <a:cs typeface="Arial" pitchFamily="34" charset="0"/>
            </a:endParaRPr>
          </a:p>
        </p:txBody>
      </p:sp>
      <p:sp>
        <p:nvSpPr>
          <p:cNvPr id="58416" name="Line 47"/>
          <p:cNvSpPr>
            <a:spLocks noChangeShapeType="1"/>
          </p:cNvSpPr>
          <p:nvPr/>
        </p:nvSpPr>
        <p:spPr bwMode="auto">
          <a:xfrm flipH="1">
            <a:off x="4468814" y="4060826"/>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8417" name="Rectangle 48"/>
          <p:cNvSpPr>
            <a:spLocks noChangeArrowheads="1"/>
          </p:cNvSpPr>
          <p:nvPr/>
        </p:nvSpPr>
        <p:spPr bwMode="auto">
          <a:xfrm>
            <a:off x="5723690" y="3785494"/>
            <a:ext cx="468397"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NP</a:t>
            </a:r>
          </a:p>
        </p:txBody>
      </p:sp>
      <p:sp>
        <p:nvSpPr>
          <p:cNvPr id="58418" name="Rectangle 49"/>
          <p:cNvSpPr>
            <a:spLocks noChangeArrowheads="1"/>
          </p:cNvSpPr>
          <p:nvPr/>
        </p:nvSpPr>
        <p:spPr bwMode="auto">
          <a:xfrm>
            <a:off x="4998202" y="3098106"/>
            <a:ext cx="468397"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NP</a:t>
            </a:r>
          </a:p>
        </p:txBody>
      </p:sp>
      <p:sp>
        <p:nvSpPr>
          <p:cNvPr id="58419" name="Line 50"/>
          <p:cNvSpPr>
            <a:spLocks noChangeShapeType="1"/>
          </p:cNvSpPr>
          <p:nvPr/>
        </p:nvSpPr>
        <p:spPr bwMode="auto">
          <a:xfrm flipH="1">
            <a:off x="4508501" y="3357564"/>
            <a:ext cx="690563" cy="4460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58420" name="Line 51"/>
          <p:cNvSpPr>
            <a:spLocks noChangeShapeType="1"/>
          </p:cNvSpPr>
          <p:nvPr/>
        </p:nvSpPr>
        <p:spPr bwMode="auto">
          <a:xfrm>
            <a:off x="5195889" y="3341688"/>
            <a:ext cx="681037" cy="4619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666402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 Box 3"/>
          <p:cNvSpPr txBox="1">
            <a:spLocks noChangeArrowheads="1"/>
          </p:cNvSpPr>
          <p:nvPr/>
        </p:nvSpPr>
        <p:spPr bwMode="auto">
          <a:xfrm>
            <a:off x="2043113" y="1328738"/>
            <a:ext cx="8031162"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1pPr>
            <a:lvl2pPr marL="742950" indent="-28575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2pPr>
            <a:lvl3pPr marL="11430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3pPr>
            <a:lvl4pPr marL="16002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4pPr>
            <a:lvl5pPr marL="20574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5pPr>
            <a:lvl6pPr marL="25146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6pPr>
            <a:lvl7pPr marL="29718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7pPr>
            <a:lvl8pPr marL="34290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8pPr>
            <a:lvl9pPr marL="38862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9pPr>
          </a:lstStyle>
          <a:p>
            <a:pPr>
              <a:buSzPct val="42000"/>
            </a:pPr>
            <a:endParaRPr lang="en-GB" sz="2500" i="1">
              <a:cs typeface="Times New Roman" pitchFamily="18" charset="0"/>
            </a:endParaRPr>
          </a:p>
        </p:txBody>
      </p:sp>
      <p:sp>
        <p:nvSpPr>
          <p:cNvPr id="59396" name="Rectangle 4"/>
          <p:cNvSpPr>
            <a:spLocks noChangeArrowheads="1"/>
          </p:cNvSpPr>
          <p:nvPr/>
        </p:nvSpPr>
        <p:spPr bwMode="auto">
          <a:xfrm>
            <a:off x="2524125" y="1792289"/>
            <a:ext cx="7348538" cy="390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57188" indent="-357188" defTabSz="457200">
              <a:spcBef>
                <a:spcPct val="20000"/>
              </a:spcBef>
              <a:buClr>
                <a:schemeClr val="folHlink"/>
              </a:buClr>
              <a:buSzPct val="90000"/>
            </a:pPr>
            <a:endParaRPr lang="en-US" sz="2800"/>
          </a:p>
        </p:txBody>
      </p:sp>
      <p:sp>
        <p:nvSpPr>
          <p:cNvPr id="59397" name="Oval 5"/>
          <p:cNvSpPr>
            <a:spLocks noChangeArrowheads="1"/>
          </p:cNvSpPr>
          <p:nvPr/>
        </p:nvSpPr>
        <p:spPr bwMode="auto">
          <a:xfrm>
            <a:off x="5549900" y="2069604"/>
            <a:ext cx="259766" cy="432792"/>
          </a:xfrm>
          <a:prstGeom prst="ellipse">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59398" name="Rectangle 6"/>
          <p:cNvSpPr>
            <a:spLocks noChangeArrowheads="1"/>
          </p:cNvSpPr>
          <p:nvPr/>
        </p:nvSpPr>
        <p:spPr bwMode="auto">
          <a:xfrm>
            <a:off x="5332351" y="1432819"/>
            <a:ext cx="308098"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S</a:t>
            </a:r>
          </a:p>
        </p:txBody>
      </p:sp>
      <p:sp>
        <p:nvSpPr>
          <p:cNvPr id="59399" name="Rectangle 7"/>
          <p:cNvSpPr>
            <a:spLocks noChangeArrowheads="1"/>
          </p:cNvSpPr>
          <p:nvPr/>
        </p:nvSpPr>
        <p:spPr bwMode="auto">
          <a:xfrm>
            <a:off x="4779964" y="1466156"/>
            <a:ext cx="184731"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59400" name="Rectangle 8"/>
          <p:cNvSpPr>
            <a:spLocks noChangeArrowheads="1"/>
          </p:cNvSpPr>
          <p:nvPr/>
        </p:nvSpPr>
        <p:spPr bwMode="auto">
          <a:xfrm>
            <a:off x="5006445" y="3012381"/>
            <a:ext cx="569387"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VBD</a:t>
            </a:r>
          </a:p>
        </p:txBody>
      </p:sp>
      <p:sp>
        <p:nvSpPr>
          <p:cNvPr id="59401" name="Rectangle 9"/>
          <p:cNvSpPr>
            <a:spLocks noChangeArrowheads="1"/>
          </p:cNvSpPr>
          <p:nvPr/>
        </p:nvSpPr>
        <p:spPr bwMode="auto">
          <a:xfrm>
            <a:off x="3200906" y="2251969"/>
            <a:ext cx="1011815"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NP/</a:t>
            </a:r>
            <a:r>
              <a:rPr lang="en-US" altLang="zh-CN">
                <a:solidFill>
                  <a:srgbClr val="EAA51C"/>
                </a:solidFill>
                <a:latin typeface="Verdana" pitchFamily="34" charset="0"/>
                <a:cs typeface="Arial" pitchFamily="34" charset="0"/>
              </a:rPr>
              <a:t>ARG0</a:t>
            </a:r>
          </a:p>
        </p:txBody>
      </p:sp>
      <p:sp>
        <p:nvSpPr>
          <p:cNvPr id="59402" name="Rectangle 10"/>
          <p:cNvSpPr>
            <a:spLocks noChangeArrowheads="1"/>
          </p:cNvSpPr>
          <p:nvPr/>
        </p:nvSpPr>
        <p:spPr bwMode="auto">
          <a:xfrm>
            <a:off x="6677230" y="2275781"/>
            <a:ext cx="417102"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VP</a:t>
            </a:r>
          </a:p>
        </p:txBody>
      </p:sp>
      <p:sp>
        <p:nvSpPr>
          <p:cNvPr id="59403" name="Rectangle 11"/>
          <p:cNvSpPr>
            <a:spLocks noChangeArrowheads="1"/>
          </p:cNvSpPr>
          <p:nvPr/>
        </p:nvSpPr>
        <p:spPr bwMode="auto">
          <a:xfrm>
            <a:off x="6107619" y="3020319"/>
            <a:ext cx="1011815"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NP/</a:t>
            </a:r>
            <a:r>
              <a:rPr lang="en-US" altLang="zh-CN">
                <a:solidFill>
                  <a:schemeClr val="folHlink"/>
                </a:solidFill>
                <a:latin typeface="Verdana" pitchFamily="34" charset="0"/>
                <a:cs typeface="Arial" pitchFamily="34" charset="0"/>
              </a:rPr>
              <a:t>ARG2</a:t>
            </a:r>
          </a:p>
        </p:txBody>
      </p:sp>
      <p:sp>
        <p:nvSpPr>
          <p:cNvPr id="59404" name="Rectangle 12"/>
          <p:cNvSpPr>
            <a:spLocks noChangeArrowheads="1"/>
          </p:cNvSpPr>
          <p:nvPr/>
        </p:nvSpPr>
        <p:spPr bwMode="auto">
          <a:xfrm>
            <a:off x="7167023" y="4393506"/>
            <a:ext cx="899605"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solidFill>
                  <a:srgbClr val="1631F8"/>
                </a:solidFill>
                <a:latin typeface="Verdana" pitchFamily="34" charset="0"/>
                <a:cs typeface="Arial" pitchFamily="34" charset="0"/>
              </a:rPr>
              <a:t>working</a:t>
            </a:r>
          </a:p>
        </p:txBody>
      </p:sp>
      <p:sp>
        <p:nvSpPr>
          <p:cNvPr id="59405" name="Rectangle 13"/>
          <p:cNvSpPr>
            <a:spLocks noChangeArrowheads="1"/>
          </p:cNvSpPr>
          <p:nvPr/>
        </p:nvSpPr>
        <p:spPr bwMode="auto">
          <a:xfrm>
            <a:off x="5005419" y="3648969"/>
            <a:ext cx="617477"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solidFill>
                  <a:schemeClr val="folHlink"/>
                </a:solidFill>
                <a:latin typeface="Verdana" pitchFamily="34" charset="0"/>
                <a:cs typeface="Arial" pitchFamily="34" charset="0"/>
              </a:rPr>
              <a:t>gave</a:t>
            </a:r>
          </a:p>
        </p:txBody>
      </p:sp>
      <p:sp>
        <p:nvSpPr>
          <p:cNvPr id="59406" name="Rectangle 14"/>
          <p:cNvSpPr>
            <a:spLocks noChangeArrowheads="1"/>
          </p:cNvSpPr>
          <p:nvPr/>
        </p:nvSpPr>
        <p:spPr bwMode="auto">
          <a:xfrm>
            <a:off x="7796719" y="3012381"/>
            <a:ext cx="1011815"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NP/</a:t>
            </a:r>
            <a:r>
              <a:rPr lang="en-US" altLang="zh-CN">
                <a:solidFill>
                  <a:schemeClr val="folHlink"/>
                </a:solidFill>
                <a:latin typeface="Verdana" pitchFamily="34" charset="0"/>
                <a:cs typeface="Arial" pitchFamily="34" charset="0"/>
              </a:rPr>
              <a:t>ARG1</a:t>
            </a:r>
          </a:p>
        </p:txBody>
      </p:sp>
      <p:sp>
        <p:nvSpPr>
          <p:cNvPr id="59407" name="Rectangle 15"/>
          <p:cNvSpPr>
            <a:spLocks noChangeArrowheads="1"/>
          </p:cNvSpPr>
          <p:nvPr/>
        </p:nvSpPr>
        <p:spPr bwMode="auto">
          <a:xfrm>
            <a:off x="2445672" y="3006031"/>
            <a:ext cx="433132"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DT</a:t>
            </a:r>
            <a:endParaRPr lang="en-US" altLang="zh-CN">
              <a:solidFill>
                <a:srgbClr val="EAA51C"/>
              </a:solidFill>
              <a:latin typeface="Verdana" pitchFamily="34" charset="0"/>
              <a:cs typeface="Arial" pitchFamily="34" charset="0"/>
            </a:endParaRPr>
          </a:p>
        </p:txBody>
      </p:sp>
      <p:sp>
        <p:nvSpPr>
          <p:cNvPr id="59408" name="Rectangle 16"/>
          <p:cNvSpPr>
            <a:spLocks noChangeArrowheads="1"/>
          </p:cNvSpPr>
          <p:nvPr/>
        </p:nvSpPr>
        <p:spPr bwMode="auto">
          <a:xfrm>
            <a:off x="3345401" y="3015556"/>
            <a:ext cx="348172"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JJ</a:t>
            </a:r>
            <a:endParaRPr lang="en-US" altLang="zh-CN">
              <a:solidFill>
                <a:srgbClr val="EAA51C"/>
              </a:solidFill>
              <a:latin typeface="Verdana" pitchFamily="34" charset="0"/>
              <a:cs typeface="Arial" pitchFamily="34" charset="0"/>
            </a:endParaRPr>
          </a:p>
        </p:txBody>
      </p:sp>
      <p:sp>
        <p:nvSpPr>
          <p:cNvPr id="59409" name="Rectangle 17"/>
          <p:cNvSpPr>
            <a:spLocks noChangeArrowheads="1"/>
          </p:cNvSpPr>
          <p:nvPr/>
        </p:nvSpPr>
        <p:spPr bwMode="auto">
          <a:xfrm>
            <a:off x="4210078" y="3007619"/>
            <a:ext cx="453970"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NN</a:t>
            </a:r>
            <a:endParaRPr lang="en-US" altLang="zh-CN">
              <a:solidFill>
                <a:srgbClr val="EAA51C"/>
              </a:solidFill>
              <a:latin typeface="Verdana" pitchFamily="34" charset="0"/>
              <a:cs typeface="Arial" pitchFamily="34" charset="0"/>
            </a:endParaRPr>
          </a:p>
        </p:txBody>
      </p:sp>
      <p:sp>
        <p:nvSpPr>
          <p:cNvPr id="59410" name="Rectangle 18"/>
          <p:cNvSpPr>
            <a:spLocks noChangeArrowheads="1"/>
          </p:cNvSpPr>
          <p:nvPr/>
        </p:nvSpPr>
        <p:spPr bwMode="auto">
          <a:xfrm>
            <a:off x="6226399" y="3650556"/>
            <a:ext cx="577402"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NNS</a:t>
            </a:r>
            <a:endParaRPr lang="en-US" altLang="zh-CN">
              <a:solidFill>
                <a:srgbClr val="EAA51C"/>
              </a:solidFill>
              <a:latin typeface="Verdana" pitchFamily="34" charset="0"/>
              <a:cs typeface="Arial" pitchFamily="34" charset="0"/>
            </a:endParaRPr>
          </a:p>
        </p:txBody>
      </p:sp>
      <p:sp>
        <p:nvSpPr>
          <p:cNvPr id="59411" name="Rectangle 19"/>
          <p:cNvSpPr>
            <a:spLocks noChangeArrowheads="1"/>
          </p:cNvSpPr>
          <p:nvPr/>
        </p:nvSpPr>
        <p:spPr bwMode="auto">
          <a:xfrm>
            <a:off x="8501090" y="3698181"/>
            <a:ext cx="453970"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NN</a:t>
            </a:r>
            <a:endParaRPr lang="en-US" altLang="zh-CN">
              <a:solidFill>
                <a:srgbClr val="EAA51C"/>
              </a:solidFill>
              <a:latin typeface="Verdana" pitchFamily="34" charset="0"/>
              <a:cs typeface="Arial" pitchFamily="34" charset="0"/>
            </a:endParaRPr>
          </a:p>
        </p:txBody>
      </p:sp>
      <p:sp>
        <p:nvSpPr>
          <p:cNvPr id="59412" name="Rectangle 20"/>
          <p:cNvSpPr>
            <a:spLocks noChangeArrowheads="1"/>
          </p:cNvSpPr>
          <p:nvPr/>
        </p:nvSpPr>
        <p:spPr bwMode="auto">
          <a:xfrm>
            <a:off x="7219411" y="3690244"/>
            <a:ext cx="570990"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VBG</a:t>
            </a:r>
            <a:endParaRPr lang="en-US" altLang="zh-CN">
              <a:solidFill>
                <a:srgbClr val="EAA51C"/>
              </a:solidFill>
              <a:latin typeface="Verdana" pitchFamily="34" charset="0"/>
              <a:cs typeface="Arial" pitchFamily="34" charset="0"/>
            </a:endParaRPr>
          </a:p>
        </p:txBody>
      </p:sp>
      <p:sp>
        <p:nvSpPr>
          <p:cNvPr id="59413" name="Rectangle 21"/>
          <p:cNvSpPr>
            <a:spLocks noChangeArrowheads="1"/>
          </p:cNvSpPr>
          <p:nvPr/>
        </p:nvSpPr>
        <p:spPr bwMode="auto">
          <a:xfrm>
            <a:off x="8198652" y="4401444"/>
            <a:ext cx="1443023"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Leeway/</a:t>
            </a:r>
            <a:r>
              <a:rPr lang="en-US" altLang="zh-CN">
                <a:solidFill>
                  <a:srgbClr val="1631F8"/>
                </a:solidFill>
                <a:latin typeface="Verdana" pitchFamily="34" charset="0"/>
                <a:cs typeface="Arial" pitchFamily="34" charset="0"/>
              </a:rPr>
              <a:t>ARG0</a:t>
            </a:r>
          </a:p>
        </p:txBody>
      </p:sp>
      <p:sp>
        <p:nvSpPr>
          <p:cNvPr id="59414" name="Rectangle 22"/>
          <p:cNvSpPr>
            <a:spLocks noChangeArrowheads="1"/>
          </p:cNvSpPr>
          <p:nvPr/>
        </p:nvSpPr>
        <p:spPr bwMode="auto">
          <a:xfrm>
            <a:off x="2410345" y="3671194"/>
            <a:ext cx="516487"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The</a:t>
            </a:r>
            <a:endParaRPr lang="en-US" altLang="zh-CN">
              <a:solidFill>
                <a:srgbClr val="EAA51C"/>
              </a:solidFill>
              <a:latin typeface="Verdana" pitchFamily="34" charset="0"/>
              <a:cs typeface="Arial" pitchFamily="34" charset="0"/>
            </a:endParaRPr>
          </a:p>
        </p:txBody>
      </p:sp>
      <p:sp>
        <p:nvSpPr>
          <p:cNvPr id="59415" name="Rectangle 23"/>
          <p:cNvSpPr>
            <a:spLocks noChangeArrowheads="1"/>
          </p:cNvSpPr>
          <p:nvPr/>
        </p:nvSpPr>
        <p:spPr bwMode="auto">
          <a:xfrm>
            <a:off x="3058878" y="3663256"/>
            <a:ext cx="1000594"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Supreme</a:t>
            </a:r>
            <a:endParaRPr lang="en-US" altLang="zh-CN">
              <a:solidFill>
                <a:srgbClr val="EAA51C"/>
              </a:solidFill>
              <a:latin typeface="Verdana" pitchFamily="34" charset="0"/>
              <a:cs typeface="Arial" pitchFamily="34" charset="0"/>
            </a:endParaRPr>
          </a:p>
        </p:txBody>
      </p:sp>
      <p:sp>
        <p:nvSpPr>
          <p:cNvPr id="59416" name="Rectangle 24"/>
          <p:cNvSpPr>
            <a:spLocks noChangeArrowheads="1"/>
          </p:cNvSpPr>
          <p:nvPr/>
        </p:nvSpPr>
        <p:spPr bwMode="auto">
          <a:xfrm>
            <a:off x="4145484" y="3677544"/>
            <a:ext cx="679994"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Court</a:t>
            </a:r>
            <a:endParaRPr lang="en-US" altLang="zh-CN">
              <a:solidFill>
                <a:srgbClr val="EAA51C"/>
              </a:solidFill>
              <a:latin typeface="Verdana" pitchFamily="34" charset="0"/>
              <a:cs typeface="Arial" pitchFamily="34" charset="0"/>
            </a:endParaRPr>
          </a:p>
        </p:txBody>
      </p:sp>
      <p:sp>
        <p:nvSpPr>
          <p:cNvPr id="59417" name="Rectangle 25"/>
          <p:cNvSpPr>
            <a:spLocks noChangeArrowheads="1"/>
          </p:cNvSpPr>
          <p:nvPr/>
        </p:nvSpPr>
        <p:spPr bwMode="auto">
          <a:xfrm>
            <a:off x="6199485" y="4393506"/>
            <a:ext cx="726481"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states</a:t>
            </a:r>
            <a:endParaRPr lang="en-US" altLang="zh-CN">
              <a:solidFill>
                <a:srgbClr val="EAA51C"/>
              </a:solidFill>
              <a:latin typeface="Verdana" pitchFamily="34" charset="0"/>
              <a:cs typeface="Arial" pitchFamily="34" charset="0"/>
            </a:endParaRPr>
          </a:p>
        </p:txBody>
      </p:sp>
      <p:sp>
        <p:nvSpPr>
          <p:cNvPr id="59418" name="Line 26"/>
          <p:cNvSpPr>
            <a:spLocks noChangeShapeType="1"/>
          </p:cNvSpPr>
          <p:nvPr/>
        </p:nvSpPr>
        <p:spPr bwMode="auto">
          <a:xfrm flipH="1">
            <a:off x="3641726" y="1668464"/>
            <a:ext cx="1812925" cy="62547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19" name="Line 27"/>
          <p:cNvSpPr>
            <a:spLocks noChangeShapeType="1"/>
          </p:cNvSpPr>
          <p:nvPr/>
        </p:nvSpPr>
        <p:spPr bwMode="auto">
          <a:xfrm>
            <a:off x="5543550" y="1644650"/>
            <a:ext cx="1282700" cy="7048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59420" name="Line 28"/>
          <p:cNvSpPr>
            <a:spLocks noChangeShapeType="1"/>
          </p:cNvSpPr>
          <p:nvPr/>
        </p:nvSpPr>
        <p:spPr bwMode="auto">
          <a:xfrm flipH="1">
            <a:off x="2662238" y="2551114"/>
            <a:ext cx="850900" cy="4968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21" name="Line 29"/>
          <p:cNvSpPr>
            <a:spLocks noChangeShapeType="1"/>
          </p:cNvSpPr>
          <p:nvPr/>
        </p:nvSpPr>
        <p:spPr bwMode="auto">
          <a:xfrm>
            <a:off x="3513138" y="2551113"/>
            <a:ext cx="0" cy="4492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22" name="Line 30"/>
          <p:cNvSpPr>
            <a:spLocks noChangeShapeType="1"/>
          </p:cNvSpPr>
          <p:nvPr/>
        </p:nvSpPr>
        <p:spPr bwMode="auto">
          <a:xfrm>
            <a:off x="3513138" y="2551114"/>
            <a:ext cx="914400" cy="4968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23" name="Line 31"/>
          <p:cNvSpPr>
            <a:spLocks noChangeShapeType="1"/>
          </p:cNvSpPr>
          <p:nvPr/>
        </p:nvSpPr>
        <p:spPr bwMode="auto">
          <a:xfrm flipH="1">
            <a:off x="2582864" y="3271838"/>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24" name="Line 32"/>
          <p:cNvSpPr>
            <a:spLocks noChangeShapeType="1"/>
          </p:cNvSpPr>
          <p:nvPr/>
        </p:nvSpPr>
        <p:spPr bwMode="auto">
          <a:xfrm flipH="1">
            <a:off x="3489326" y="3311526"/>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25" name="Line 33"/>
          <p:cNvSpPr>
            <a:spLocks noChangeShapeType="1"/>
          </p:cNvSpPr>
          <p:nvPr/>
        </p:nvSpPr>
        <p:spPr bwMode="auto">
          <a:xfrm flipH="1">
            <a:off x="4395789" y="3303588"/>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26" name="Line 34"/>
          <p:cNvSpPr>
            <a:spLocks noChangeShapeType="1"/>
          </p:cNvSpPr>
          <p:nvPr/>
        </p:nvSpPr>
        <p:spPr bwMode="auto">
          <a:xfrm flipH="1">
            <a:off x="5253039" y="3327401"/>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27" name="Line 35"/>
          <p:cNvSpPr>
            <a:spLocks noChangeShapeType="1"/>
          </p:cNvSpPr>
          <p:nvPr/>
        </p:nvSpPr>
        <p:spPr bwMode="auto">
          <a:xfrm flipH="1">
            <a:off x="6497639" y="3303588"/>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28" name="Line 36"/>
          <p:cNvSpPr>
            <a:spLocks noChangeShapeType="1"/>
          </p:cNvSpPr>
          <p:nvPr/>
        </p:nvSpPr>
        <p:spPr bwMode="auto">
          <a:xfrm flipH="1">
            <a:off x="6489701" y="3922713"/>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29" name="Line 37"/>
          <p:cNvSpPr>
            <a:spLocks noChangeShapeType="1"/>
          </p:cNvSpPr>
          <p:nvPr/>
        </p:nvSpPr>
        <p:spPr bwMode="auto">
          <a:xfrm flipH="1">
            <a:off x="7507289" y="3994151"/>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30" name="Line 38"/>
          <p:cNvSpPr>
            <a:spLocks noChangeShapeType="1"/>
          </p:cNvSpPr>
          <p:nvPr/>
        </p:nvSpPr>
        <p:spPr bwMode="auto">
          <a:xfrm flipH="1">
            <a:off x="8686801" y="3968751"/>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31" name="Line 39"/>
          <p:cNvSpPr>
            <a:spLocks noChangeShapeType="1"/>
          </p:cNvSpPr>
          <p:nvPr/>
        </p:nvSpPr>
        <p:spPr bwMode="auto">
          <a:xfrm flipH="1">
            <a:off x="5278439" y="2551114"/>
            <a:ext cx="1635125" cy="4968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32" name="Line 40"/>
          <p:cNvSpPr>
            <a:spLocks noChangeShapeType="1"/>
          </p:cNvSpPr>
          <p:nvPr/>
        </p:nvSpPr>
        <p:spPr bwMode="auto">
          <a:xfrm flipH="1">
            <a:off x="6657975" y="2551113"/>
            <a:ext cx="255588" cy="5127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33" name="Line 41"/>
          <p:cNvSpPr>
            <a:spLocks noChangeShapeType="1"/>
          </p:cNvSpPr>
          <p:nvPr/>
        </p:nvSpPr>
        <p:spPr bwMode="auto">
          <a:xfrm>
            <a:off x="6897689" y="2535239"/>
            <a:ext cx="1444625" cy="52863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34" name="Line 42"/>
          <p:cNvSpPr>
            <a:spLocks noChangeShapeType="1"/>
          </p:cNvSpPr>
          <p:nvPr/>
        </p:nvSpPr>
        <p:spPr bwMode="auto">
          <a:xfrm flipH="1">
            <a:off x="7556501" y="3289301"/>
            <a:ext cx="688975" cy="449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35" name="Line 43"/>
          <p:cNvSpPr>
            <a:spLocks noChangeShapeType="1"/>
          </p:cNvSpPr>
          <p:nvPr/>
        </p:nvSpPr>
        <p:spPr bwMode="auto">
          <a:xfrm>
            <a:off x="8277225" y="3289300"/>
            <a:ext cx="433388" cy="465138"/>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59436" name="Arc 44"/>
          <p:cNvSpPr>
            <a:spLocks/>
          </p:cNvSpPr>
          <p:nvPr/>
        </p:nvSpPr>
        <p:spPr bwMode="auto">
          <a:xfrm flipV="1">
            <a:off x="4910139" y="4497488"/>
            <a:ext cx="184731" cy="307777"/>
          </a:xfrm>
          <a:custGeom>
            <a:avLst/>
            <a:gdLst>
              <a:gd name="T0" fmla="*/ 0 w 21600"/>
              <a:gd name="T1" fmla="*/ 0 h 21600"/>
              <a:gd name="T2" fmla="*/ 6279856 w 21600"/>
              <a:gd name="T3" fmla="*/ 100911257 h 21600"/>
              <a:gd name="T4" fmla="*/ 0 w 21600"/>
              <a:gd name="T5" fmla="*/ 10091125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prstDash val="dash"/>
            <a:round/>
            <a:headEnd/>
            <a:tailEnd type="triangle" w="med" len="med"/>
          </a:ln>
          <a:effectLst/>
          <a:extLst>
            <a:ext uri="{909E8E84-426E-40dd-AFC4-6F175D3DCCD1}">
              <a14:hiddenFill xmlns:a14="http://schemas.microsoft.com/office/drawing/2010/main" xmlns="">
                <a:solidFill>
                  <a:srgbClr val="339966"/>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59437" name="Rectangle 45"/>
          <p:cNvSpPr>
            <a:spLocks noChangeArrowheads="1"/>
          </p:cNvSpPr>
          <p:nvPr/>
        </p:nvSpPr>
        <p:spPr bwMode="auto">
          <a:xfrm>
            <a:off x="4461350" y="5444431"/>
            <a:ext cx="1018227"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solidFill>
                  <a:schemeClr val="accent1"/>
                </a:solidFill>
                <a:latin typeface="Verdana" pitchFamily="34" charset="0"/>
                <a:cs typeface="Arial" pitchFamily="34" charset="0"/>
              </a:rPr>
              <a:t>Predicate</a:t>
            </a:r>
          </a:p>
        </p:txBody>
      </p:sp>
      <p:sp>
        <p:nvSpPr>
          <p:cNvPr id="59438" name="Arc 46"/>
          <p:cNvSpPr>
            <a:spLocks/>
          </p:cNvSpPr>
          <p:nvPr/>
        </p:nvSpPr>
        <p:spPr bwMode="auto">
          <a:xfrm flipV="1">
            <a:off x="7396164" y="4955481"/>
            <a:ext cx="184731" cy="307777"/>
          </a:xfrm>
          <a:custGeom>
            <a:avLst/>
            <a:gdLst>
              <a:gd name="T0" fmla="*/ 0 w 21600"/>
              <a:gd name="T1" fmla="*/ 0 h 21600"/>
              <a:gd name="T2" fmla="*/ 1437531 w 21600"/>
              <a:gd name="T3" fmla="*/ 47342699 h 21600"/>
              <a:gd name="T4" fmla="*/ 0 w 21600"/>
              <a:gd name="T5" fmla="*/ 47342699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prstDash val="dash"/>
            <a:round/>
            <a:headEnd/>
            <a:tailEnd type="triangle" w="med" len="med"/>
          </a:ln>
          <a:effectLst/>
          <a:extLst>
            <a:ext uri="{909E8E84-426E-40dd-AFC4-6F175D3DCCD1}">
              <a14:hiddenFill xmlns:a14="http://schemas.microsoft.com/office/drawing/2010/main" xmlns="">
                <a:solidFill>
                  <a:srgbClr val="339966"/>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59439" name="Rectangle 47"/>
          <p:cNvSpPr>
            <a:spLocks noChangeArrowheads="1"/>
          </p:cNvSpPr>
          <p:nvPr/>
        </p:nvSpPr>
        <p:spPr bwMode="auto">
          <a:xfrm>
            <a:off x="6891812" y="5550794"/>
            <a:ext cx="1018227" cy="307777"/>
          </a:xfrm>
          <a:prstGeom prst="rect">
            <a:avLst/>
          </a:prstGeom>
          <a:noFill/>
          <a:ln>
            <a:noFill/>
          </a:ln>
          <a:effectLst/>
          <a:extLst>
            <a:ext uri="{909E8E84-426E-40dd-AFC4-6F175D3DCCD1}">
              <a14:hiddenFill xmlns:a14="http://schemas.microsoft.com/office/drawing/2010/main" xmlns="">
                <a:solidFill>
                  <a:srgbClr val="339966"/>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solidFill>
                  <a:schemeClr val="accent1"/>
                </a:solidFill>
                <a:latin typeface="Verdana" pitchFamily="34" charset="0"/>
                <a:cs typeface="Arial" pitchFamily="34" charset="0"/>
              </a:rPr>
              <a:t>Predicate</a:t>
            </a:r>
          </a:p>
        </p:txBody>
      </p:sp>
      <p:sp>
        <p:nvSpPr>
          <p:cNvPr id="59440" name="Rectangle 2"/>
          <p:cNvSpPr txBox="1">
            <a:spLocks noChangeArrowheads="1"/>
          </p:cNvSpPr>
          <p:nvPr/>
        </p:nvSpPr>
        <p:spPr bwMode="auto">
          <a:xfrm>
            <a:off x="2438400" y="-145551"/>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600" dirty="0">
                <a:solidFill>
                  <a:srgbClr val="FF6600"/>
                </a:solidFill>
                <a:latin typeface="Verdana" pitchFamily="34" charset="0"/>
              </a:rPr>
              <a:t>Semantic Role Labeling: Adding Semantics into Trees</a:t>
            </a:r>
          </a:p>
        </p:txBody>
      </p:sp>
    </p:spTree>
    <p:extLst>
      <p:ext uri="{BB962C8B-B14F-4D97-AF65-F5344CB8AC3E}">
        <p14:creationId xmlns:p14="http://schemas.microsoft.com/office/powerpoint/2010/main" val="314668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extLst>
            <a:ext uri="{91240B29-F687-4f45-9708-019B960494DF}">
              <a14:hiddenLine xmlns:a14="http://schemas.microsoft.com/office/drawing/2010/main" xmlns="" w="9525">
                <a:solidFill>
                  <a:srgbClr val="000000"/>
                </a:solidFill>
                <a:miter lim="800000"/>
                <a:headEnd/>
                <a:tailEnd/>
              </a14:hiddenLine>
            </a:ext>
          </a:extLst>
        </p:spPr>
        <p:txBody>
          <a:bodyPr spcFirstLastPara="1" wrap="square" lIns="0" tIns="0" rIns="0" bIns="0" anchor="t" anchorCtr="0">
            <a:normAutofit/>
          </a:bodyPr>
          <a:lstStyle/>
          <a:p>
            <a:pPr defTabSz="457200">
              <a:tabLst>
                <a:tab pos="0" algn="l"/>
                <a:tab pos="457200" algn="l"/>
                <a:tab pos="914400" algn="l"/>
                <a:tab pos="1371600" algn="l"/>
                <a:tab pos="1828800" algn="l"/>
                <a:tab pos="2284413" algn="l"/>
                <a:tab pos="2743200" algn="l"/>
                <a:tab pos="3200400" algn="l"/>
                <a:tab pos="3657600" algn="l"/>
                <a:tab pos="4113213" algn="l"/>
                <a:tab pos="4572000" algn="l"/>
                <a:tab pos="5029200" algn="l"/>
                <a:tab pos="5484813" algn="l"/>
                <a:tab pos="5943600" algn="l"/>
                <a:tab pos="6400800" algn="l"/>
                <a:tab pos="6858000" algn="l"/>
                <a:tab pos="7313613" algn="l"/>
                <a:tab pos="7772400" algn="l"/>
                <a:tab pos="8229600" algn="l"/>
                <a:tab pos="8685213" algn="l"/>
                <a:tab pos="9142413" algn="l"/>
              </a:tabLst>
            </a:pPr>
            <a:r>
              <a:rPr lang="en-GB"/>
              <a:t>Core Arguments</a:t>
            </a:r>
          </a:p>
        </p:txBody>
      </p:sp>
      <p:sp>
        <p:nvSpPr>
          <p:cNvPr id="60420" name="Rectangle 3"/>
          <p:cNvSpPr>
            <a:spLocks noGrp="1" noChangeArrowheads="1"/>
          </p:cNvSpPr>
          <p:nvPr>
            <p:ph type="body" idx="1"/>
          </p:nvPr>
        </p:nvSpPr>
        <p:spPr>
          <a:xfrm>
            <a:off x="2293939" y="1776414"/>
            <a:ext cx="7348537" cy="3902075"/>
          </a:xfrm>
          <a:extLst>
            <a:ext uri="{91240B29-F687-4f45-9708-019B960494DF}">
              <a14:hiddenLine xmlns:a14="http://schemas.microsoft.com/office/drawing/2010/main" xmlns="" w="9525">
                <a:solidFill>
                  <a:srgbClr val="000000"/>
                </a:solidFill>
                <a:miter lim="800000"/>
                <a:headEnd/>
                <a:tailEnd/>
              </a14:hiddenLine>
            </a:ext>
          </a:extLst>
        </p:spPr>
        <p:txBody>
          <a:bodyPr spcFirstLastPara="1" wrap="square" lIns="0" tIns="0" rIns="0" bIns="0" anchor="t" anchorCtr="0">
            <a:normAutofit fontScale="92500" lnSpcReduction="10000"/>
          </a:bodyPr>
          <a:lstStyle/>
          <a:p>
            <a:pPr marL="373063" indent="-373063" defTabSz="457200">
              <a:tabLst>
                <a:tab pos="452438" algn="l"/>
                <a:tab pos="911225" algn="l"/>
                <a:tab pos="1368425" algn="l"/>
                <a:tab pos="1825625" algn="l"/>
                <a:tab pos="2282825" algn="l"/>
                <a:tab pos="2740025" algn="l"/>
                <a:tab pos="3197225" algn="l"/>
                <a:tab pos="3652838" algn="l"/>
                <a:tab pos="4111625" algn="l"/>
                <a:tab pos="4568825" algn="l"/>
                <a:tab pos="5026025" algn="l"/>
                <a:tab pos="5481638" algn="l"/>
                <a:tab pos="5940425" algn="l"/>
                <a:tab pos="6397625" algn="l"/>
                <a:tab pos="6853238" algn="l"/>
                <a:tab pos="7312025" algn="l"/>
                <a:tab pos="7769225" algn="l"/>
                <a:tab pos="8224838" algn="l"/>
                <a:tab pos="8682038" algn="l"/>
                <a:tab pos="9140825" algn="l"/>
              </a:tabLst>
            </a:pPr>
            <a:r>
              <a:rPr lang="en-GB"/>
              <a:t>Arg0 = agent</a:t>
            </a:r>
          </a:p>
          <a:p>
            <a:pPr marL="373063" indent="-373063" defTabSz="457200">
              <a:tabLst>
                <a:tab pos="452438" algn="l"/>
                <a:tab pos="911225" algn="l"/>
                <a:tab pos="1368425" algn="l"/>
                <a:tab pos="1825625" algn="l"/>
                <a:tab pos="2282825" algn="l"/>
                <a:tab pos="2740025" algn="l"/>
                <a:tab pos="3197225" algn="l"/>
                <a:tab pos="3652838" algn="l"/>
                <a:tab pos="4111625" algn="l"/>
                <a:tab pos="4568825" algn="l"/>
                <a:tab pos="5026025" algn="l"/>
                <a:tab pos="5481638" algn="l"/>
                <a:tab pos="5940425" algn="l"/>
                <a:tab pos="6397625" algn="l"/>
                <a:tab pos="6853238" algn="l"/>
                <a:tab pos="7312025" algn="l"/>
                <a:tab pos="7769225" algn="l"/>
                <a:tab pos="8224838" algn="l"/>
                <a:tab pos="8682038" algn="l"/>
                <a:tab pos="9140825" algn="l"/>
              </a:tabLst>
            </a:pPr>
            <a:r>
              <a:rPr lang="en-GB"/>
              <a:t>Arg1 = direct object / theme / patient</a:t>
            </a:r>
          </a:p>
          <a:p>
            <a:pPr marL="373063" indent="-373063" defTabSz="457200">
              <a:tabLst>
                <a:tab pos="452438" algn="l"/>
                <a:tab pos="911225" algn="l"/>
                <a:tab pos="1368425" algn="l"/>
                <a:tab pos="1825625" algn="l"/>
                <a:tab pos="2282825" algn="l"/>
                <a:tab pos="2740025" algn="l"/>
                <a:tab pos="3197225" algn="l"/>
                <a:tab pos="3652838" algn="l"/>
                <a:tab pos="4111625" algn="l"/>
                <a:tab pos="4568825" algn="l"/>
                <a:tab pos="5026025" algn="l"/>
                <a:tab pos="5481638" algn="l"/>
                <a:tab pos="5940425" algn="l"/>
                <a:tab pos="6397625" algn="l"/>
                <a:tab pos="6853238" algn="l"/>
                <a:tab pos="7312025" algn="l"/>
                <a:tab pos="7769225" algn="l"/>
                <a:tab pos="8224838" algn="l"/>
                <a:tab pos="8682038" algn="l"/>
                <a:tab pos="9140825" algn="l"/>
              </a:tabLst>
            </a:pPr>
            <a:r>
              <a:rPr lang="en-GB"/>
              <a:t>Arg2 = indirect object / benefactive / instrument / attribute / end state</a:t>
            </a:r>
          </a:p>
          <a:p>
            <a:pPr marL="373063" indent="-373063" defTabSz="457200">
              <a:tabLst>
                <a:tab pos="452438" algn="l"/>
                <a:tab pos="911225" algn="l"/>
                <a:tab pos="1368425" algn="l"/>
                <a:tab pos="1825625" algn="l"/>
                <a:tab pos="2282825" algn="l"/>
                <a:tab pos="2740025" algn="l"/>
                <a:tab pos="3197225" algn="l"/>
                <a:tab pos="3652838" algn="l"/>
                <a:tab pos="4111625" algn="l"/>
                <a:tab pos="4568825" algn="l"/>
                <a:tab pos="5026025" algn="l"/>
                <a:tab pos="5481638" algn="l"/>
                <a:tab pos="5940425" algn="l"/>
                <a:tab pos="6397625" algn="l"/>
                <a:tab pos="6853238" algn="l"/>
                <a:tab pos="7312025" algn="l"/>
                <a:tab pos="7769225" algn="l"/>
                <a:tab pos="8224838" algn="l"/>
                <a:tab pos="8682038" algn="l"/>
                <a:tab pos="9140825" algn="l"/>
              </a:tabLst>
            </a:pPr>
            <a:r>
              <a:rPr lang="en-GB"/>
              <a:t>Arg3 = start point / benefactive / instrument / attribute</a:t>
            </a:r>
          </a:p>
          <a:p>
            <a:pPr marL="373063" indent="-373063" defTabSz="457200">
              <a:tabLst>
                <a:tab pos="452438" algn="l"/>
                <a:tab pos="911225" algn="l"/>
                <a:tab pos="1368425" algn="l"/>
                <a:tab pos="1825625" algn="l"/>
                <a:tab pos="2282825" algn="l"/>
                <a:tab pos="2740025" algn="l"/>
                <a:tab pos="3197225" algn="l"/>
                <a:tab pos="3652838" algn="l"/>
                <a:tab pos="4111625" algn="l"/>
                <a:tab pos="4568825" algn="l"/>
                <a:tab pos="5026025" algn="l"/>
                <a:tab pos="5481638" algn="l"/>
                <a:tab pos="5940425" algn="l"/>
                <a:tab pos="6397625" algn="l"/>
                <a:tab pos="6853238" algn="l"/>
                <a:tab pos="7312025" algn="l"/>
                <a:tab pos="7769225" algn="l"/>
                <a:tab pos="8224838" algn="l"/>
                <a:tab pos="8682038" algn="l"/>
                <a:tab pos="9140825" algn="l"/>
              </a:tabLst>
            </a:pPr>
            <a:r>
              <a:rPr lang="en-GB"/>
              <a:t>Arg4 = end point</a:t>
            </a:r>
          </a:p>
        </p:txBody>
      </p:sp>
    </p:spTree>
    <p:extLst>
      <p:ext uri="{BB962C8B-B14F-4D97-AF65-F5344CB8AC3E}">
        <p14:creationId xmlns:p14="http://schemas.microsoft.com/office/powerpoint/2010/main" val="36472301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7.7"/>
</p:tagLst>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1395</TotalTime>
  <Words>2147</Words>
  <Application>Microsoft Macintosh PowerPoint</Application>
  <PresentationFormat>Widescreen</PresentationFormat>
  <Paragraphs>300</Paragraphs>
  <Slides>45</Slides>
  <Notes>19</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61" baseType="lpstr">
      <vt:lpstr>Helvetica-Oblique</vt:lpstr>
      <vt:lpstr>SimSun</vt:lpstr>
      <vt:lpstr>Times New Roman</vt:lpstr>
      <vt:lpstr>Corbel</vt:lpstr>
      <vt:lpstr>Roboto</vt:lpstr>
      <vt:lpstr>Arial</vt:lpstr>
      <vt:lpstr>Verdana</vt:lpstr>
      <vt:lpstr>Tahoma</vt:lpstr>
      <vt:lpstr>Palatino Linotype</vt:lpstr>
      <vt:lpstr>Comic Sans MS</vt:lpstr>
      <vt:lpstr>Lucida Grande</vt:lpstr>
      <vt:lpstr>Calibri</vt:lpstr>
      <vt:lpstr>Wingdings</vt:lpstr>
      <vt:lpstr>Garamond</vt:lpstr>
      <vt:lpstr>1_Office Theme</vt:lpstr>
      <vt:lpstr>Drawing</vt:lpstr>
      <vt:lpstr>NLP Tasks and Language Representations</vt:lpstr>
      <vt:lpstr>Project Sign-Up  [Discussions on Sept 8]</vt:lpstr>
      <vt:lpstr>The Steps in NLP</vt:lpstr>
      <vt:lpstr>Major Topics</vt:lpstr>
      <vt:lpstr>Simple Applications</vt:lpstr>
      <vt:lpstr>Bigger Applications</vt:lpstr>
      <vt:lpstr>PowerPoint Presentation</vt:lpstr>
      <vt:lpstr>PowerPoint Presentation</vt:lpstr>
      <vt:lpstr>Core Arguments</vt:lpstr>
      <vt:lpstr>Dependency Parsing</vt:lpstr>
      <vt:lpstr>Dependency Relations</vt:lpstr>
      <vt:lpstr>Name Tagging</vt:lpstr>
      <vt:lpstr>Coreference Resolution</vt:lpstr>
      <vt:lpstr>PowerPoint Presentation</vt:lpstr>
      <vt:lpstr>PowerPoint Presentation</vt:lpstr>
      <vt:lpstr>PowerPoint Presentation</vt:lpstr>
      <vt:lpstr>Question Answering</vt:lpstr>
      <vt:lpstr>Summarization</vt:lpstr>
      <vt:lpstr>Dialog Systems</vt:lpstr>
      <vt:lpstr>Conditioned Generation</vt:lpstr>
      <vt:lpstr>Machine Translation</vt:lpstr>
      <vt:lpstr>Textual Entailment / Natural Language Inference</vt:lpstr>
      <vt:lpstr>Image/Video Caption Generation</vt:lpstr>
      <vt:lpstr>Visual Question Answering</vt:lpstr>
      <vt:lpstr>PowerPoint Presentation</vt:lpstr>
      <vt:lpstr>PowerPoint Presentation</vt:lpstr>
      <vt:lpstr>PowerPoint Presentation</vt:lpstr>
      <vt:lpstr>PowerPoint Presentation</vt:lpstr>
      <vt:lpstr>PowerPoint Presentation</vt:lpstr>
      <vt:lpstr>PowerPoint Presentation</vt:lpstr>
      <vt:lpstr>Intuition: why vectors?</vt:lpstr>
      <vt:lpstr>Deep Neural Networks:  Inspired from Our Brain Structure</vt:lpstr>
      <vt:lpstr>Neural Network Unit This is not in your brain</vt:lpstr>
      <vt:lpstr>Non-Linear Activation Functions for Better Generalization/Normalization</vt:lpstr>
      <vt:lpstr>Neural Network</vt:lpstr>
      <vt:lpstr>Where did LM and DNN meet?  Recurrent Neural Network (RNN)</vt:lpstr>
      <vt:lpstr>Language Modeling with RNN</vt:lpstr>
      <vt:lpstr>But not all contextual words are equally important: Self-Attention</vt:lpstr>
      <vt:lpstr>PowerPoint Presentation</vt:lpstr>
      <vt:lpstr>Self-Attention for Generation</vt:lpstr>
      <vt:lpstr>Transformer: High-level architecture</vt:lpstr>
      <vt:lpstr>PowerPoint Presentation</vt:lpstr>
      <vt:lpstr>PowerPoint Presentation</vt:lpstr>
      <vt:lpstr>Relations Among Transformer model, BERT and GPT</vt:lpstr>
      <vt:lpstr>GPT4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Albrecht, Mary Ann</dc:creator>
  <cp:lastModifiedBy>Ji, Heng</cp:lastModifiedBy>
  <cp:revision>110</cp:revision>
  <dcterms:created xsi:type="dcterms:W3CDTF">2024-05-07T21:55:05Z</dcterms:created>
  <dcterms:modified xsi:type="dcterms:W3CDTF">2024-08-30T05:43:55Z</dcterms:modified>
</cp:coreProperties>
</file>